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109"/>
  </p:notesMasterIdLst>
  <p:handoutMasterIdLst>
    <p:handoutMasterId r:id="rId110"/>
  </p:handoutMasterIdLst>
  <p:sldIdLst>
    <p:sldId id="464" r:id="rId2"/>
    <p:sldId id="554" r:id="rId3"/>
    <p:sldId id="558" r:id="rId4"/>
    <p:sldId id="559" r:id="rId5"/>
    <p:sldId id="560" r:id="rId6"/>
    <p:sldId id="563" r:id="rId7"/>
    <p:sldId id="564" r:id="rId8"/>
    <p:sldId id="565" r:id="rId9"/>
    <p:sldId id="566" r:id="rId10"/>
    <p:sldId id="567" r:id="rId11"/>
    <p:sldId id="568" r:id="rId12"/>
    <p:sldId id="570" r:id="rId13"/>
    <p:sldId id="571" r:id="rId14"/>
    <p:sldId id="573" r:id="rId15"/>
    <p:sldId id="575" r:id="rId16"/>
    <p:sldId id="465" r:id="rId17"/>
    <p:sldId id="467" r:id="rId18"/>
    <p:sldId id="513" r:id="rId19"/>
    <p:sldId id="514" r:id="rId20"/>
    <p:sldId id="515" r:id="rId21"/>
    <p:sldId id="477" r:id="rId22"/>
    <p:sldId id="507" r:id="rId23"/>
    <p:sldId id="508" r:id="rId24"/>
    <p:sldId id="478" r:id="rId25"/>
    <p:sldId id="516" r:id="rId26"/>
    <p:sldId id="466" r:id="rId27"/>
    <p:sldId id="517" r:id="rId28"/>
    <p:sldId id="409" r:id="rId29"/>
    <p:sldId id="500" r:id="rId30"/>
    <p:sldId id="505" r:id="rId31"/>
    <p:sldId id="506" r:id="rId32"/>
    <p:sldId id="510" r:id="rId33"/>
    <p:sldId id="493" r:id="rId34"/>
    <p:sldId id="518" r:id="rId35"/>
    <p:sldId id="511" r:id="rId36"/>
    <p:sldId id="468" r:id="rId37"/>
    <p:sldId id="501" r:id="rId38"/>
    <p:sldId id="502" r:id="rId39"/>
    <p:sldId id="503" r:id="rId40"/>
    <p:sldId id="498" r:id="rId41"/>
    <p:sldId id="499" r:id="rId42"/>
    <p:sldId id="512" r:id="rId43"/>
    <p:sldId id="490" r:id="rId44"/>
    <p:sldId id="485" r:id="rId45"/>
    <p:sldId id="486" r:id="rId46"/>
    <p:sldId id="504" r:id="rId47"/>
    <p:sldId id="489" r:id="rId48"/>
    <p:sldId id="496" r:id="rId49"/>
    <p:sldId id="487" r:id="rId50"/>
    <p:sldId id="495" r:id="rId51"/>
    <p:sldId id="479" r:id="rId52"/>
    <p:sldId id="520" r:id="rId53"/>
    <p:sldId id="521" r:id="rId54"/>
    <p:sldId id="522" r:id="rId55"/>
    <p:sldId id="523" r:id="rId56"/>
    <p:sldId id="519" r:id="rId57"/>
    <p:sldId id="494" r:id="rId58"/>
    <p:sldId id="524" r:id="rId59"/>
    <p:sldId id="530" r:id="rId60"/>
    <p:sldId id="542" r:id="rId61"/>
    <p:sldId id="536" r:id="rId62"/>
    <p:sldId id="532" r:id="rId63"/>
    <p:sldId id="533" r:id="rId64"/>
    <p:sldId id="534" r:id="rId65"/>
    <p:sldId id="535" r:id="rId66"/>
    <p:sldId id="529" r:id="rId67"/>
    <p:sldId id="527" r:id="rId68"/>
    <p:sldId id="528" r:id="rId69"/>
    <p:sldId id="531" r:id="rId70"/>
    <p:sldId id="576" r:id="rId71"/>
    <p:sldId id="480" r:id="rId72"/>
    <p:sldId id="550" r:id="rId73"/>
    <p:sldId id="551" r:id="rId74"/>
    <p:sldId id="552" r:id="rId75"/>
    <p:sldId id="547" r:id="rId76"/>
    <p:sldId id="548" r:id="rId77"/>
    <p:sldId id="544" r:id="rId78"/>
    <p:sldId id="553" r:id="rId79"/>
    <p:sldId id="545" r:id="rId80"/>
    <p:sldId id="546" r:id="rId81"/>
    <p:sldId id="555" r:id="rId82"/>
    <p:sldId id="556" r:id="rId83"/>
    <p:sldId id="577" r:id="rId84"/>
    <p:sldId id="578" r:id="rId85"/>
    <p:sldId id="579" r:id="rId86"/>
    <p:sldId id="580" r:id="rId87"/>
    <p:sldId id="581" r:id="rId88"/>
    <p:sldId id="582" r:id="rId89"/>
    <p:sldId id="583" r:id="rId90"/>
    <p:sldId id="584" r:id="rId91"/>
    <p:sldId id="585" r:id="rId92"/>
    <p:sldId id="586" r:id="rId93"/>
    <p:sldId id="587" r:id="rId94"/>
    <p:sldId id="588" r:id="rId95"/>
    <p:sldId id="589" r:id="rId96"/>
    <p:sldId id="590" r:id="rId97"/>
    <p:sldId id="591" r:id="rId98"/>
    <p:sldId id="592" r:id="rId99"/>
    <p:sldId id="595" r:id="rId100"/>
    <p:sldId id="593" r:id="rId101"/>
    <p:sldId id="594" r:id="rId102"/>
    <p:sldId id="525" r:id="rId103"/>
    <p:sldId id="537" r:id="rId104"/>
    <p:sldId id="538" r:id="rId105"/>
    <p:sldId id="539" r:id="rId106"/>
    <p:sldId id="540" r:id="rId107"/>
    <p:sldId id="541" r:id="rId10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913C3A8-BE6F-2647-8CD1-A4AA9B5373DE}" type="datetimeFigureOut">
              <a:rPr lang="en-US"/>
              <a:pPr>
                <a:defRPr/>
              </a:pPr>
              <a:t>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64331DE5-1640-354D-8F45-007505F6E9BD}" type="slidenum">
              <a:rPr lang="en-US"/>
              <a:pPr>
                <a:defRPr/>
              </a:pPr>
              <a:t>‹#›</a:t>
            </a:fld>
            <a:endParaRPr lang="en-US"/>
          </a:p>
        </p:txBody>
      </p:sp>
    </p:spTree>
    <p:extLst>
      <p:ext uri="{BB962C8B-B14F-4D97-AF65-F5344CB8AC3E}">
        <p14:creationId xmlns:p14="http://schemas.microsoft.com/office/powerpoint/2010/main" val="142811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32632091-147A-8A48-A0CC-23CC22A0D63F}" type="slidenum">
              <a:rPr lang="en-US"/>
              <a:pPr>
                <a:defRPr/>
              </a:pPr>
              <a:t>‹#›</a:t>
            </a:fld>
            <a:endParaRPr lang="en-US"/>
          </a:p>
        </p:txBody>
      </p:sp>
    </p:spTree>
    <p:extLst>
      <p:ext uri="{BB962C8B-B14F-4D97-AF65-F5344CB8AC3E}">
        <p14:creationId xmlns:p14="http://schemas.microsoft.com/office/powerpoint/2010/main" val="10162164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15AB79-F66D-214C-92E3-043FCB999F1A}" type="slidenum">
              <a:rPr lang="en-US"/>
              <a:pPr>
                <a:defRPr/>
              </a:pPr>
              <a:t>1</a:t>
            </a:fld>
            <a:endParaRPr lang="en-US"/>
          </a:p>
        </p:txBody>
      </p:sp>
      <p:sp>
        <p:nvSpPr>
          <p:cNvPr id="51917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917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414BE3-1F28-BD47-94E2-5851EBB07E5F}" type="slidenum">
              <a:rPr lang="en-US"/>
              <a:pPr>
                <a:defRPr/>
              </a:pPr>
              <a:t>21</a:t>
            </a:fld>
            <a:endParaRPr lang="en-US"/>
          </a:p>
        </p:txBody>
      </p:sp>
      <p:sp>
        <p:nvSpPr>
          <p:cNvPr id="52531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531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C9526D-22B0-0E43-8E38-58D1D7972985}" type="slidenum">
              <a:rPr lang="en-US"/>
              <a:pPr>
                <a:defRPr/>
              </a:pPr>
              <a:t>22</a:t>
            </a:fld>
            <a:endParaRPr lang="en-US"/>
          </a:p>
        </p:txBody>
      </p:sp>
      <p:sp>
        <p:nvSpPr>
          <p:cNvPr id="52633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633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5E3C30-D175-3548-B8BC-59E991382D2A}" type="slidenum">
              <a:rPr lang="en-US"/>
              <a:pPr>
                <a:defRPr/>
              </a:pPr>
              <a:t>23</a:t>
            </a:fld>
            <a:endParaRPr lang="en-US"/>
          </a:p>
        </p:txBody>
      </p:sp>
      <p:sp>
        <p:nvSpPr>
          <p:cNvPr id="52736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736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D21571-CCC5-5F4A-B5F5-22835BE32295}" type="slidenum">
              <a:rPr lang="en-US"/>
              <a:pPr>
                <a:defRPr/>
              </a:pPr>
              <a:t>24</a:t>
            </a:fld>
            <a:endParaRPr lang="en-US"/>
          </a:p>
        </p:txBody>
      </p:sp>
      <p:sp>
        <p:nvSpPr>
          <p:cNvPr id="52838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838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83B500-523B-2145-B1E2-8FA6DD2691FD}" type="slidenum">
              <a:rPr lang="en-US"/>
              <a:pPr>
                <a:defRPr/>
              </a:pPr>
              <a:t>25</a:t>
            </a:fld>
            <a:endParaRPr lang="en-US"/>
          </a:p>
        </p:txBody>
      </p:sp>
      <p:sp>
        <p:nvSpPr>
          <p:cNvPr id="52941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941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113E89-99C4-6D46-9EE1-59E7168209B3}" type="slidenum">
              <a:rPr lang="en-US"/>
              <a:pPr>
                <a:defRPr/>
              </a:pPr>
              <a:t>26</a:t>
            </a:fld>
            <a:endParaRPr lang="en-US"/>
          </a:p>
        </p:txBody>
      </p:sp>
      <p:sp>
        <p:nvSpPr>
          <p:cNvPr id="53043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043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13439-6AD5-A545-835B-706D59FEF066}" type="slidenum">
              <a:rPr lang="en-US"/>
              <a:pPr>
                <a:defRPr/>
              </a:pPr>
              <a:t>27</a:t>
            </a:fld>
            <a:endParaRPr lang="en-US"/>
          </a:p>
        </p:txBody>
      </p:sp>
      <p:sp>
        <p:nvSpPr>
          <p:cNvPr id="53145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145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36C018-5F28-B24E-936A-D1A987229AF1}" type="slidenum">
              <a:rPr lang="en-US"/>
              <a:pPr>
                <a:defRPr/>
              </a:pPr>
              <a:t>28</a:t>
            </a:fld>
            <a:endParaRPr lang="en-US"/>
          </a:p>
        </p:txBody>
      </p:sp>
      <p:sp>
        <p:nvSpPr>
          <p:cNvPr id="53248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48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5766A9-19FE-264E-B760-ED452F01C461}" type="slidenum">
              <a:rPr lang="en-US"/>
              <a:pPr>
                <a:defRPr/>
              </a:pPr>
              <a:t>29</a:t>
            </a:fld>
            <a:endParaRPr lang="en-US"/>
          </a:p>
        </p:txBody>
      </p:sp>
      <p:sp>
        <p:nvSpPr>
          <p:cNvPr id="53350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350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912298-E659-3A43-A077-5D74964AEE34}" type="slidenum">
              <a:rPr lang="en-US"/>
              <a:pPr>
                <a:defRPr/>
              </a:pPr>
              <a:t>30</a:t>
            </a:fld>
            <a:endParaRPr lang="en-US"/>
          </a:p>
        </p:txBody>
      </p:sp>
      <p:sp>
        <p:nvSpPr>
          <p:cNvPr id="53453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453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0ABEB6-EF4B-394A-9D71-D65D7C453868}" type="slidenum">
              <a:rPr lang="en-US"/>
              <a:pPr>
                <a:defRPr/>
              </a:pPr>
              <a:t>2</a:t>
            </a:fld>
            <a:endParaRPr lang="en-US"/>
          </a:p>
        </p:txBody>
      </p:sp>
      <p:sp>
        <p:nvSpPr>
          <p:cNvPr id="609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9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7A7A13-63A6-4E4C-85E7-2B550DF55CD0}" type="slidenum">
              <a:rPr lang="en-US"/>
              <a:pPr>
                <a:defRPr/>
              </a:pPr>
              <a:t>31</a:t>
            </a:fld>
            <a:endParaRPr lang="en-US"/>
          </a:p>
        </p:txBody>
      </p:sp>
      <p:sp>
        <p:nvSpPr>
          <p:cNvPr id="53555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555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206482-E65F-6D4A-AC79-843DF04E8B18}" type="slidenum">
              <a:rPr lang="en-US"/>
              <a:pPr>
                <a:defRPr/>
              </a:pPr>
              <a:t>32</a:t>
            </a:fld>
            <a:endParaRPr lang="en-US"/>
          </a:p>
        </p:txBody>
      </p:sp>
      <p:sp>
        <p:nvSpPr>
          <p:cNvPr id="53657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657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57739-234A-094F-9CCE-1DFD1A88074B}" type="slidenum">
              <a:rPr lang="en-US"/>
              <a:pPr>
                <a:defRPr/>
              </a:pPr>
              <a:t>33</a:t>
            </a:fld>
            <a:endParaRPr lang="en-US"/>
          </a:p>
        </p:txBody>
      </p:sp>
      <p:sp>
        <p:nvSpPr>
          <p:cNvPr id="53760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760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E46099-596A-9E49-801F-EF3F8BAFA1C9}" type="slidenum">
              <a:rPr lang="en-US"/>
              <a:pPr>
                <a:defRPr/>
              </a:pPr>
              <a:t>34</a:t>
            </a:fld>
            <a:endParaRPr lang="en-US"/>
          </a:p>
        </p:txBody>
      </p:sp>
      <p:sp>
        <p:nvSpPr>
          <p:cNvPr id="53862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862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85F17C-09F2-324B-9450-95EEE13DEC6C}" type="slidenum">
              <a:rPr lang="en-US"/>
              <a:pPr>
                <a:defRPr/>
              </a:pPr>
              <a:t>35</a:t>
            </a:fld>
            <a:endParaRPr lang="en-US"/>
          </a:p>
        </p:txBody>
      </p:sp>
      <p:sp>
        <p:nvSpPr>
          <p:cNvPr id="53965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965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C5D17E-12F0-DB4D-AB06-6112BB96D3BF}" type="slidenum">
              <a:rPr lang="en-US"/>
              <a:pPr>
                <a:defRPr/>
              </a:pPr>
              <a:t>36</a:t>
            </a:fld>
            <a:endParaRPr lang="en-US"/>
          </a:p>
        </p:txBody>
      </p:sp>
      <p:sp>
        <p:nvSpPr>
          <p:cNvPr id="54067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067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E0D76B-D843-CB4F-8A03-2D6D81988831}" type="slidenum">
              <a:rPr lang="en-US"/>
              <a:pPr>
                <a:defRPr/>
              </a:pPr>
              <a:t>37</a:t>
            </a:fld>
            <a:endParaRPr lang="en-US"/>
          </a:p>
        </p:txBody>
      </p:sp>
      <p:sp>
        <p:nvSpPr>
          <p:cNvPr id="54169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169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C395B1-287E-1C46-B8F9-4E05EBAAFA52}" type="slidenum">
              <a:rPr lang="en-US"/>
              <a:pPr>
                <a:defRPr/>
              </a:pPr>
              <a:t>38</a:t>
            </a:fld>
            <a:endParaRPr lang="en-US"/>
          </a:p>
        </p:txBody>
      </p:sp>
      <p:sp>
        <p:nvSpPr>
          <p:cNvPr id="54272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2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064C0C-8A6C-4648-90DD-2A9ACDEF9597}" type="slidenum">
              <a:rPr lang="en-US"/>
              <a:pPr>
                <a:defRPr/>
              </a:pPr>
              <a:t>39</a:t>
            </a:fld>
            <a:endParaRPr lang="en-US"/>
          </a:p>
        </p:txBody>
      </p:sp>
      <p:sp>
        <p:nvSpPr>
          <p:cNvPr id="54374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374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20D645-57F2-AF43-86A6-0E53DC35B27B}" type="slidenum">
              <a:rPr lang="en-US"/>
              <a:pPr>
                <a:defRPr/>
              </a:pPr>
              <a:t>40</a:t>
            </a:fld>
            <a:endParaRPr lang="en-US"/>
          </a:p>
        </p:txBody>
      </p:sp>
      <p:sp>
        <p:nvSpPr>
          <p:cNvPr id="54477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477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004888" y="541338"/>
            <a:ext cx="4856162" cy="3643312"/>
          </a:xfrm>
          <a:ln/>
          <a:extLst>
            <a:ext uri="{FAA26D3D-D897-4be2-8F04-BA451C77F1D7}">
              <ma14:placeholderFlag xmlns="" xmlns:ma14="http://schemas.microsoft.com/office/mac/drawingml/2011/main" val="1"/>
            </a:ext>
          </a:extLst>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A7534E-5209-0443-91BD-9A0956FA8E0A}" type="slidenum">
              <a:rPr lang="en-US"/>
              <a:pPr>
                <a:defRPr/>
              </a:pPr>
              <a:t>41</a:t>
            </a:fld>
            <a:endParaRPr lang="en-US"/>
          </a:p>
        </p:txBody>
      </p:sp>
      <p:sp>
        <p:nvSpPr>
          <p:cNvPr id="54579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579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257963-4D4E-0048-9B40-F0B5DBDAE653}" type="slidenum">
              <a:rPr lang="en-US"/>
              <a:pPr>
                <a:defRPr/>
              </a:pPr>
              <a:t>42</a:t>
            </a:fld>
            <a:endParaRPr lang="en-US"/>
          </a:p>
        </p:txBody>
      </p:sp>
      <p:sp>
        <p:nvSpPr>
          <p:cNvPr id="54681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681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F2E6CA-67DD-BC47-984B-0AA285C436D0}" type="slidenum">
              <a:rPr lang="en-US"/>
              <a:pPr>
                <a:defRPr/>
              </a:pPr>
              <a:t>43</a:t>
            </a:fld>
            <a:endParaRPr lang="en-US"/>
          </a:p>
        </p:txBody>
      </p:sp>
      <p:sp>
        <p:nvSpPr>
          <p:cNvPr id="5498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989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169D21-08CA-844E-ABA5-5479CCF5E43F}" type="slidenum">
              <a:rPr lang="en-US"/>
              <a:pPr>
                <a:defRPr/>
              </a:pPr>
              <a:t>44</a:t>
            </a:fld>
            <a:endParaRPr lang="en-US"/>
          </a:p>
        </p:txBody>
      </p:sp>
      <p:sp>
        <p:nvSpPr>
          <p:cNvPr id="55091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091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5343B4-999C-7049-9364-3A481A2FD5AC}" type="slidenum">
              <a:rPr lang="en-US"/>
              <a:pPr>
                <a:defRPr/>
              </a:pPr>
              <a:t>45</a:t>
            </a:fld>
            <a:endParaRPr lang="en-US"/>
          </a:p>
        </p:txBody>
      </p:sp>
      <p:sp>
        <p:nvSpPr>
          <p:cNvPr id="551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1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F76672-4974-6D4E-A1A1-C8E84E4590D8}" type="slidenum">
              <a:rPr lang="en-US"/>
              <a:pPr>
                <a:defRPr/>
              </a:pPr>
              <a:t>46</a:t>
            </a:fld>
            <a:endParaRPr lang="en-US"/>
          </a:p>
        </p:txBody>
      </p:sp>
      <p:sp>
        <p:nvSpPr>
          <p:cNvPr id="55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22781C-EA52-FA43-9EAA-8328512E4CFA}" type="slidenum">
              <a:rPr lang="en-US"/>
              <a:pPr>
                <a:defRPr/>
              </a:pPr>
              <a:t>47</a:t>
            </a:fld>
            <a:endParaRPr lang="en-US"/>
          </a:p>
        </p:txBody>
      </p:sp>
      <p:sp>
        <p:nvSpPr>
          <p:cNvPr id="553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3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5F0DBC-EF0A-3B47-AC6A-9B418304520A}" type="slidenum">
              <a:rPr lang="en-US"/>
              <a:pPr>
                <a:defRPr/>
              </a:pPr>
              <a:t>48</a:t>
            </a:fld>
            <a:endParaRPr lang="en-US"/>
          </a:p>
        </p:txBody>
      </p:sp>
      <p:sp>
        <p:nvSpPr>
          <p:cNvPr id="55501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501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CBC54-6786-C441-B7D6-4BE95A2D5F93}" type="slidenum">
              <a:rPr lang="en-US"/>
              <a:pPr>
                <a:defRPr/>
              </a:pPr>
              <a:t>49</a:t>
            </a:fld>
            <a:endParaRPr lang="en-US"/>
          </a:p>
        </p:txBody>
      </p:sp>
      <p:sp>
        <p:nvSpPr>
          <p:cNvPr id="55603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603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DCDB60-FDFE-D148-A9D6-B0801499D6E1}" type="slidenum">
              <a:rPr lang="en-US"/>
              <a:pPr>
                <a:defRPr/>
              </a:pPr>
              <a:t>50</a:t>
            </a:fld>
            <a:endParaRPr lang="en-US"/>
          </a:p>
        </p:txBody>
      </p:sp>
      <p:sp>
        <p:nvSpPr>
          <p:cNvPr id="557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7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003300" y="541338"/>
            <a:ext cx="4857750" cy="3643312"/>
          </a:xfrm>
          <a:ln/>
          <a:extLst>
            <a:ext uri="{FAA26D3D-D897-4be2-8F04-BA451C77F1D7}">
              <ma14:placeholderFlag xmlns="" xmlns:ma14="http://schemas.microsoft.com/office/mac/drawingml/2011/main" val="1"/>
            </a:ext>
          </a:extLst>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43D327-F0AC-6F4E-B0DA-9C1918DDF9A2}" type="slidenum">
              <a:rPr lang="en-US"/>
              <a:pPr>
                <a:defRPr/>
              </a:pPr>
              <a:t>51</a:t>
            </a:fld>
            <a:endParaRPr lang="en-US"/>
          </a:p>
        </p:txBody>
      </p:sp>
      <p:sp>
        <p:nvSpPr>
          <p:cNvPr id="55808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808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7663D6-DF56-A942-AA93-98B077DCF34E}" type="slidenum">
              <a:rPr lang="en-US"/>
              <a:pPr>
                <a:defRPr/>
              </a:pPr>
              <a:t>52</a:t>
            </a:fld>
            <a:endParaRPr lang="en-US"/>
          </a:p>
        </p:txBody>
      </p:sp>
      <p:sp>
        <p:nvSpPr>
          <p:cNvPr id="559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9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056EF4-FCAC-5349-BE69-752C49DABDC2}" type="slidenum">
              <a:rPr lang="en-US"/>
              <a:pPr>
                <a:defRPr/>
              </a:pPr>
              <a:t>53</a:t>
            </a:fld>
            <a:endParaRPr lang="en-US"/>
          </a:p>
        </p:txBody>
      </p:sp>
      <p:sp>
        <p:nvSpPr>
          <p:cNvPr id="560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0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467A92-E57C-1A49-8ED8-C6025C5D7AE2}" type="slidenum">
              <a:rPr lang="en-US"/>
              <a:pPr>
                <a:defRPr/>
              </a:pPr>
              <a:t>54</a:t>
            </a:fld>
            <a:endParaRPr lang="en-US"/>
          </a:p>
        </p:txBody>
      </p:sp>
      <p:sp>
        <p:nvSpPr>
          <p:cNvPr id="561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1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64024B-B4F4-C04C-BC3D-BA905A33B8A5}" type="slidenum">
              <a:rPr lang="en-US"/>
              <a:pPr>
                <a:defRPr/>
              </a:pPr>
              <a:t>55</a:t>
            </a:fld>
            <a:endParaRPr lang="en-US"/>
          </a:p>
        </p:txBody>
      </p:sp>
      <p:sp>
        <p:nvSpPr>
          <p:cNvPr id="562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2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9CD38C-D7AA-5841-9753-CFD2D5BFDEDF}" type="slidenum">
              <a:rPr lang="en-US"/>
              <a:pPr>
                <a:defRPr/>
              </a:pPr>
              <a:t>56</a:t>
            </a:fld>
            <a:endParaRPr lang="en-US"/>
          </a:p>
        </p:txBody>
      </p:sp>
      <p:sp>
        <p:nvSpPr>
          <p:cNvPr id="564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4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CF6AB0-DB1A-5844-B773-DE7AF8030C97}" type="slidenum">
              <a:rPr lang="en-US"/>
              <a:pPr>
                <a:defRPr/>
              </a:pPr>
              <a:t>57</a:t>
            </a:fld>
            <a:endParaRPr lang="en-US"/>
          </a:p>
        </p:txBody>
      </p:sp>
      <p:sp>
        <p:nvSpPr>
          <p:cNvPr id="565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5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BDDA38-7A76-3446-A0A6-F8751865C607}" type="slidenum">
              <a:rPr lang="en-US"/>
              <a:pPr>
                <a:defRPr/>
              </a:pPr>
              <a:t>58</a:t>
            </a:fld>
            <a:endParaRPr lang="en-US"/>
          </a:p>
        </p:txBody>
      </p:sp>
      <p:sp>
        <p:nvSpPr>
          <p:cNvPr id="566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6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C0D4289-F047-524B-BE04-0C30FC261E8A}" type="slidenum">
              <a:rPr lang="en-US"/>
              <a:pPr>
                <a:defRPr/>
              </a:pPr>
              <a:t>59</a:t>
            </a:fld>
            <a:endParaRPr lang="en-US"/>
          </a:p>
        </p:txBody>
      </p:sp>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A5119583-B3BF-494B-8130-A2B5B5041CA9}" type="slidenum">
              <a:rPr lang="en-US" sz="1200">
                <a:latin typeface="Calibri" charset="0"/>
              </a:rPr>
              <a:pPr algn="r" eaLnBrk="1" hangingPunct="1"/>
              <a:t>59</a:t>
            </a:fld>
            <a:endParaRPr lang="en-US" sz="1200">
              <a:latin typeface="Calibri" charset="0"/>
            </a:endParaRPr>
          </a:p>
        </p:txBody>
      </p:sp>
      <p:sp>
        <p:nvSpPr>
          <p:cNvPr id="492547"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92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5F2044-4F9B-B949-B8B8-F0DE0CF0172F}" type="slidenum">
              <a:rPr lang="en-US"/>
              <a:pPr>
                <a:defRPr/>
              </a:pPr>
              <a:t>60</a:t>
            </a:fld>
            <a:endParaRPr lang="en-US"/>
          </a:p>
        </p:txBody>
      </p:sp>
      <p:sp>
        <p:nvSpPr>
          <p:cNvPr id="569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9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7BEC84-6F2C-A744-BD3C-9A37077EEF17}" type="slidenum">
              <a:rPr lang="en-US"/>
              <a:pPr>
                <a:defRPr/>
              </a:pPr>
              <a:t>16</a:t>
            </a:fld>
            <a:endParaRPr lang="en-US"/>
          </a:p>
        </p:txBody>
      </p:sp>
      <p:sp>
        <p:nvSpPr>
          <p:cNvPr id="52019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019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9826AB-F74C-AA41-8E6A-635FC4745237}" type="slidenum">
              <a:rPr lang="en-US"/>
              <a:pPr>
                <a:defRPr/>
              </a:pPr>
              <a:t>61</a:t>
            </a:fld>
            <a:endParaRPr lang="en-US"/>
          </a:p>
        </p:txBody>
      </p:sp>
      <p:sp>
        <p:nvSpPr>
          <p:cNvPr id="570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0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190EA-757F-A547-8117-40E8CE1D7E85}" type="slidenum">
              <a:rPr lang="en-US"/>
              <a:pPr>
                <a:defRPr/>
              </a:pPr>
              <a:t>62</a:t>
            </a:fld>
            <a:endParaRPr lang="en-US"/>
          </a:p>
        </p:txBody>
      </p:sp>
      <p:sp>
        <p:nvSpPr>
          <p:cNvPr id="571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1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A172B0-0720-D549-A8CA-059CEC601B8B}" type="slidenum">
              <a:rPr lang="en-US"/>
              <a:pPr>
                <a:defRPr/>
              </a:pPr>
              <a:t>63</a:t>
            </a:fld>
            <a:endParaRPr lang="en-US"/>
          </a:p>
        </p:txBody>
      </p:sp>
      <p:sp>
        <p:nvSpPr>
          <p:cNvPr id="572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2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C5ABFF1-FEEB-D24C-A829-0DA78957CBDC}" type="slidenum">
              <a:rPr lang="en-US"/>
              <a:pPr>
                <a:defRPr/>
              </a:pPr>
              <a:t>64</a:t>
            </a:fld>
            <a:endParaRPr lang="en-US"/>
          </a:p>
        </p:txBody>
      </p:sp>
      <p:sp>
        <p:nvSpPr>
          <p:cNvPr id="497666"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7667" name="Notes Placeholder 2"/>
          <p:cNvSpPr>
            <a:spLocks noGrp="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defRPr/>
            </a:pPr>
            <a:endParaRPr lang="en-US" sz="2400" smtClean="0">
              <a:cs typeface="+mn-cs"/>
            </a:endParaRPr>
          </a:p>
        </p:txBody>
      </p:sp>
      <p:sp>
        <p:nvSpPr>
          <p:cNvPr id="108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83050E46-16C2-144C-B481-DDAC994DE7E5}" type="slidenum">
              <a:rPr lang="en-US" sz="1200">
                <a:latin typeface="Calibri" charset="0"/>
              </a:rPr>
              <a:pPr algn="r" eaLnBrk="1" hangingPunct="1"/>
              <a:t>64</a:t>
            </a:fld>
            <a:endParaRPr lang="en-US" sz="12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CE069D-34C0-DA4E-B120-44F548AC5FE6}" type="slidenum">
              <a:rPr lang="en-US"/>
              <a:pPr>
                <a:defRPr/>
              </a:pPr>
              <a:t>65</a:t>
            </a:fld>
            <a:endParaRPr lang="en-US"/>
          </a:p>
        </p:txBody>
      </p:sp>
      <p:sp>
        <p:nvSpPr>
          <p:cNvPr id="573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F64FAE-A7BC-D948-9571-839716196AA7}" type="slidenum">
              <a:rPr lang="en-US"/>
              <a:pPr>
                <a:defRPr/>
              </a:pPr>
              <a:t>66</a:t>
            </a:fld>
            <a:endParaRPr lang="en-US"/>
          </a:p>
        </p:txBody>
      </p:sp>
      <p:sp>
        <p:nvSpPr>
          <p:cNvPr id="574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4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3CFC436-7C9A-CC41-BB36-2FF7DC295DB6}" type="slidenum">
              <a:rPr lang="en-US"/>
              <a:pPr>
                <a:defRPr/>
              </a:pPr>
              <a:t>67</a:t>
            </a:fld>
            <a:endParaRPr lang="en-US"/>
          </a:p>
        </p:txBody>
      </p:sp>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CD614346-10C9-1545-8D95-B9B8F9F370B2}" type="slidenum">
              <a:rPr lang="en-US" sz="1200">
                <a:latin typeface="Calibri" charset="0"/>
              </a:rPr>
              <a:pPr algn="r" eaLnBrk="1" hangingPunct="1"/>
              <a:t>67</a:t>
            </a:fld>
            <a:endParaRPr lang="en-US" sz="1200">
              <a:latin typeface="Calibri" charset="0"/>
            </a:endParaRPr>
          </a:p>
        </p:txBody>
      </p:sp>
      <p:sp>
        <p:nvSpPr>
          <p:cNvPr id="486403"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6404"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54E9E4B-EEE8-2D4A-A0B9-C981B74D320F}" type="slidenum">
              <a:rPr lang="en-US"/>
              <a:pPr>
                <a:defRPr/>
              </a:pPr>
              <a:t>68</a:t>
            </a:fld>
            <a:endParaRPr lang="en-US"/>
          </a:p>
        </p:txBody>
      </p:sp>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E2842432-03B9-E14F-8305-35B9E4852DB8}" type="slidenum">
              <a:rPr lang="en-US" sz="1200">
                <a:latin typeface="Calibri" charset="0"/>
              </a:rPr>
              <a:pPr algn="r" eaLnBrk="1" hangingPunct="1"/>
              <a:t>68</a:t>
            </a:fld>
            <a:endParaRPr lang="en-US" sz="1200">
              <a:latin typeface="Calibri" charset="0"/>
            </a:endParaRPr>
          </a:p>
        </p:txBody>
      </p:sp>
      <p:sp>
        <p:nvSpPr>
          <p:cNvPr id="488451"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8452"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2E9DF6-4901-AC42-A9E0-B43550BF09C3}" type="slidenum">
              <a:rPr lang="en-US"/>
              <a:pPr>
                <a:defRPr/>
              </a:pPr>
              <a:t>69</a:t>
            </a:fld>
            <a:endParaRPr lang="en-US"/>
          </a:p>
        </p:txBody>
      </p:sp>
      <p:sp>
        <p:nvSpPr>
          <p:cNvPr id="575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5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A245C8-81C9-494C-B5DC-43766FC63562}" type="slidenum">
              <a:rPr lang="en-US"/>
              <a:pPr>
                <a:defRPr/>
              </a:pPr>
              <a:t>71</a:t>
            </a:fld>
            <a:endParaRPr lang="en-US"/>
          </a:p>
        </p:txBody>
      </p:sp>
      <p:sp>
        <p:nvSpPr>
          <p:cNvPr id="576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6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2B99D4-A4E3-614D-A178-4154C9E7749C}" type="slidenum">
              <a:rPr lang="en-US"/>
              <a:pPr>
                <a:defRPr/>
              </a:pPr>
              <a:t>17</a:t>
            </a:fld>
            <a:endParaRPr lang="en-US"/>
          </a:p>
        </p:txBody>
      </p:sp>
      <p:sp>
        <p:nvSpPr>
          <p:cNvPr id="52121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121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D28FD5-7C38-5C4A-B829-F39B3DC2263D}" type="slidenum">
              <a:rPr lang="en-US"/>
              <a:pPr>
                <a:defRPr/>
              </a:pPr>
              <a:t>72</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6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933135-7E50-0B48-BF61-0CFAABF44ACC}" type="slidenum">
              <a:rPr lang="en-US"/>
              <a:pPr>
                <a:defRPr/>
              </a:pPr>
              <a:t>73</a:t>
            </a:fld>
            <a:endParaRPr lang="en-US"/>
          </a:p>
        </p:txBody>
      </p:sp>
      <p:sp>
        <p:nvSpPr>
          <p:cNvPr id="598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8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2C5E3D-058A-FF4F-BF21-586CB72F999F}" type="slidenum">
              <a:rPr lang="en-US"/>
              <a:pPr>
                <a:defRPr/>
              </a:pPr>
              <a:t>74</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9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7234E5-02BA-B94D-B9EA-AC57DBABF923}" type="slidenum">
              <a:rPr lang="en-US"/>
              <a:pPr>
                <a:defRPr/>
              </a:pPr>
              <a:t>75</a:t>
            </a:fld>
            <a:endParaRPr lang="en-US"/>
          </a:p>
        </p:txBody>
      </p:sp>
      <p:sp>
        <p:nvSpPr>
          <p:cNvPr id="547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7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75CE0-C4BD-824B-9861-E9473CB4C1E4}" type="slidenum">
              <a:rPr lang="en-US"/>
              <a:pPr>
                <a:defRPr/>
              </a:pPr>
              <a:t>76</a:t>
            </a:fld>
            <a:endParaRPr lang="en-US"/>
          </a:p>
        </p:txBody>
      </p:sp>
      <p:sp>
        <p:nvSpPr>
          <p:cNvPr id="548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8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5082D7-5FC8-4E42-B5D0-061C6BDB90CE}" type="slidenum">
              <a:rPr lang="en-US"/>
              <a:pPr>
                <a:defRPr/>
              </a:pPr>
              <a:t>77</a:t>
            </a:fld>
            <a:endParaRPr lang="en-US"/>
          </a:p>
        </p:txBody>
      </p:sp>
      <p:sp>
        <p:nvSpPr>
          <p:cNvPr id="563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0C6333-6E4E-4C47-8E22-103F2933C089}" type="slidenum">
              <a:rPr lang="en-US"/>
              <a:pPr>
                <a:defRPr/>
              </a:pPr>
              <a:t>78</a:t>
            </a:fld>
            <a:endParaRPr lang="en-US"/>
          </a:p>
        </p:txBody>
      </p:sp>
      <p:sp>
        <p:nvSpPr>
          <p:cNvPr id="600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0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41A6AF-5F74-F243-AE61-F14335A7B622}" type="slidenum">
              <a:rPr lang="en-US"/>
              <a:pPr>
                <a:defRPr/>
              </a:pPr>
              <a:t>79</a:t>
            </a:fld>
            <a:endParaRPr lang="en-US"/>
          </a:p>
        </p:txBody>
      </p:sp>
      <p:sp>
        <p:nvSpPr>
          <p:cNvPr id="567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7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694E61-7A3F-B340-8004-28087E81F548}" type="slidenum">
              <a:rPr lang="en-US"/>
              <a:pPr>
                <a:defRPr/>
              </a:pPr>
              <a:t>80</a:t>
            </a:fld>
            <a:endParaRPr lang="en-US"/>
          </a:p>
        </p:txBody>
      </p:sp>
      <p:sp>
        <p:nvSpPr>
          <p:cNvPr id="568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8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ACB5DA-3105-F544-9D20-EEBC5B06A5D9}" type="slidenum">
              <a:rPr lang="en-US"/>
              <a:pPr>
                <a:defRPr/>
              </a:pPr>
              <a:t>81</a:t>
            </a:fld>
            <a:endParaRPr lang="en-US"/>
          </a:p>
        </p:txBody>
      </p:sp>
      <p:sp>
        <p:nvSpPr>
          <p:cNvPr id="610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DE1D3E-7A8D-8F4C-8E84-C4EBB228868D}" type="slidenum">
              <a:rPr lang="en-US"/>
              <a:pPr>
                <a:defRPr/>
              </a:pPr>
              <a:t>18</a:t>
            </a:fld>
            <a:endParaRPr lang="en-US"/>
          </a:p>
        </p:txBody>
      </p:sp>
      <p:sp>
        <p:nvSpPr>
          <p:cNvPr id="52224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4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BDD700-0FCD-4A42-8A56-A88DAD6FF9AA}" type="slidenum">
              <a:rPr lang="en-US"/>
              <a:pPr>
                <a:defRPr/>
              </a:pPr>
              <a:t>82</a:t>
            </a:fld>
            <a:endParaRPr lang="en-US"/>
          </a:p>
        </p:txBody>
      </p:sp>
      <p:sp>
        <p:nvSpPr>
          <p:cNvPr id="611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1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1ADBC-F4EB-6949-BEB8-BD851B34B1F1}" type="slidenum">
              <a:rPr lang="en-US"/>
              <a:pPr>
                <a:defRPr/>
              </a:pPr>
              <a:t>102</a:t>
            </a:fld>
            <a:endParaRPr lang="en-US"/>
          </a:p>
        </p:txBody>
      </p:sp>
      <p:sp>
        <p:nvSpPr>
          <p:cNvPr id="579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7C0B33-2E52-C942-B098-463AD7CECF3E}" type="slidenum">
              <a:rPr lang="en-US"/>
              <a:pPr>
                <a:defRPr/>
              </a:pPr>
              <a:t>103</a:t>
            </a:fld>
            <a:endParaRPr lang="en-US"/>
          </a:p>
        </p:txBody>
      </p:sp>
      <p:sp>
        <p:nvSpPr>
          <p:cNvPr id="580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0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90E2C6-D8BE-DC46-B2F8-BA341C4EE09D}" type="slidenum">
              <a:rPr lang="en-US"/>
              <a:pPr>
                <a:defRPr/>
              </a:pPr>
              <a:t>104</a:t>
            </a:fld>
            <a:endParaRPr lang="en-US"/>
          </a:p>
        </p:txBody>
      </p:sp>
      <p:sp>
        <p:nvSpPr>
          <p:cNvPr id="581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1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5EFC9-A474-0A4E-849D-631C029494A1}" type="slidenum">
              <a:rPr lang="en-US"/>
              <a:pPr>
                <a:defRPr/>
              </a:pPr>
              <a:t>105</a:t>
            </a:fld>
            <a:endParaRPr lang="en-US"/>
          </a:p>
        </p:txBody>
      </p:sp>
      <p:sp>
        <p:nvSpPr>
          <p:cNvPr id="582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2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D77C0B-C201-8E45-9476-BED30C49ADC7}" type="slidenum">
              <a:rPr lang="en-US"/>
              <a:pPr>
                <a:defRPr/>
              </a:pPr>
              <a:t>106</a:t>
            </a:fld>
            <a:endParaRPr lang="en-US"/>
          </a:p>
        </p:txBody>
      </p:sp>
      <p:sp>
        <p:nvSpPr>
          <p:cNvPr id="583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3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4D4C3-1A3A-B142-A5F9-70E01FEC32FB}" type="slidenum">
              <a:rPr lang="en-US"/>
              <a:pPr>
                <a:defRPr/>
              </a:pPr>
              <a:t>107</a:t>
            </a:fld>
            <a:endParaRPr lang="en-US"/>
          </a:p>
        </p:txBody>
      </p:sp>
      <p:sp>
        <p:nvSpPr>
          <p:cNvPr id="584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4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A11AD-5E82-874F-B08C-E09634C3E8C2}" type="slidenum">
              <a:rPr lang="en-US"/>
              <a:pPr>
                <a:defRPr/>
              </a:pPr>
              <a:t>19</a:t>
            </a:fld>
            <a:endParaRPr lang="en-US"/>
          </a:p>
        </p:txBody>
      </p:sp>
      <p:sp>
        <p:nvSpPr>
          <p:cNvPr id="52326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326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4CF01D-BEC9-6C4E-899B-B0134E1BBE1C}" type="slidenum">
              <a:rPr lang="en-US"/>
              <a:pPr>
                <a:defRPr/>
              </a:pPr>
              <a:t>20</a:t>
            </a:fld>
            <a:endParaRPr lang="en-US"/>
          </a:p>
        </p:txBody>
      </p:sp>
      <p:sp>
        <p:nvSpPr>
          <p:cNvPr id="5242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429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BA2AF37-3CCD-6245-A1E2-B71E7E9BC9D2}" type="slidenum">
              <a:rPr lang="en-US"/>
              <a:pPr>
                <a:defRPr/>
              </a:pPr>
              <a:t>‹#›</a:t>
            </a:fld>
            <a:endParaRPr lang="en-US"/>
          </a:p>
        </p:txBody>
      </p:sp>
    </p:spTree>
    <p:extLst>
      <p:ext uri="{BB962C8B-B14F-4D97-AF65-F5344CB8AC3E}">
        <p14:creationId xmlns:p14="http://schemas.microsoft.com/office/powerpoint/2010/main" val="228280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988D481-A7BE-6C47-BF2A-3EB38D0A9C6A}" type="slidenum">
              <a:rPr lang="en-US"/>
              <a:pPr>
                <a:defRPr/>
              </a:pPr>
              <a:t>‹#›</a:t>
            </a:fld>
            <a:endParaRPr lang="en-US"/>
          </a:p>
        </p:txBody>
      </p:sp>
    </p:spTree>
    <p:extLst>
      <p:ext uri="{BB962C8B-B14F-4D97-AF65-F5344CB8AC3E}">
        <p14:creationId xmlns:p14="http://schemas.microsoft.com/office/powerpoint/2010/main" val="63127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93BC51B-F362-E640-BED6-4765729676C8}" type="slidenum">
              <a:rPr lang="en-US"/>
              <a:pPr>
                <a:defRPr/>
              </a:pPr>
              <a:t>‹#›</a:t>
            </a:fld>
            <a:endParaRPr lang="en-US"/>
          </a:p>
        </p:txBody>
      </p:sp>
    </p:spTree>
    <p:extLst>
      <p:ext uri="{BB962C8B-B14F-4D97-AF65-F5344CB8AC3E}">
        <p14:creationId xmlns:p14="http://schemas.microsoft.com/office/powerpoint/2010/main" val="195086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endParaRPr lang="en-US" noProof="0" smtClean="0"/>
          </a:p>
        </p:txBody>
      </p:sp>
      <p:sp>
        <p:nvSpPr>
          <p:cNvPr id="5" name="Date Placeholder 4"/>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DC3564B-C111-FD41-B889-E7B68B32A179}" type="slidenum">
              <a:rPr lang="en-US"/>
              <a:pPr>
                <a:defRPr/>
              </a:pPr>
              <a:t>‹#›</a:t>
            </a:fld>
            <a:endParaRPr lang="en-US"/>
          </a:p>
        </p:txBody>
      </p:sp>
    </p:spTree>
    <p:extLst>
      <p:ext uri="{BB962C8B-B14F-4D97-AF65-F5344CB8AC3E}">
        <p14:creationId xmlns:p14="http://schemas.microsoft.com/office/powerpoint/2010/main" val="233899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solidFill>
                <a:prstClr val="black"/>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dirty="0" smtClean="0"/>
              <a:t>Click to edit Master title style</a:t>
            </a:r>
            <a:endParaRPr lang="en-US" dirty="0"/>
          </a:p>
        </p:txBody>
      </p:sp>
      <p:sp>
        <p:nvSpPr>
          <p:cNvPr id="10"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Cryogenic Safety, Tom Peterson and John Weisend</a:t>
            </a:r>
            <a:endParaRPr lang="en-US" dirty="0"/>
          </a:p>
        </p:txBody>
      </p:sp>
      <p:sp>
        <p:nvSpPr>
          <p:cNvPr id="11" name="Slide Number Placeholder 4"/>
          <p:cNvSpPr>
            <a:spLocks noGrp="1"/>
          </p:cNvSpPr>
          <p:nvPr>
            <p:ph type="sldNum" sz="quarter" idx="11"/>
          </p:nvPr>
        </p:nvSpPr>
        <p:spPr/>
        <p:txBody>
          <a:bodyPr/>
          <a:lstStyle>
            <a:lvl1pPr>
              <a:defRPr/>
            </a:lvl1pPr>
          </a:lstStyle>
          <a:p>
            <a:r>
              <a:rPr lang="en-US"/>
              <a:t>Slide </a:t>
            </a:r>
            <a:fld id="{C15D5C58-1467-844A-B136-0B3CBFC395B5}" type="slidenum">
              <a:rPr lang="en-US"/>
              <a:pPr/>
              <a:t>‹#›</a:t>
            </a:fld>
            <a:endParaRPr lang="en-US"/>
          </a:p>
        </p:txBody>
      </p:sp>
      <p:sp>
        <p:nvSpPr>
          <p:cNvPr id="12" name="Date Placeholder 3"/>
          <p:cNvSpPr>
            <a:spLocks noGrp="1"/>
          </p:cNvSpPr>
          <p:nvPr>
            <p:ph type="dt" sz="half" idx="12"/>
          </p:nvPr>
        </p:nvSpPr>
        <p:spPr>
          <a:xfrm>
            <a:off x="457200" y="6248400"/>
            <a:ext cx="1447800" cy="457200"/>
          </a:xfrm>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USPAS,         January, 2017</a:t>
            </a:r>
            <a:endParaRPr dirty="0"/>
          </a:p>
        </p:txBody>
      </p:sp>
    </p:spTree>
    <p:extLst>
      <p:ext uri="{BB962C8B-B14F-4D97-AF65-F5344CB8AC3E}">
        <p14:creationId xmlns:p14="http://schemas.microsoft.com/office/powerpoint/2010/main" val="2857345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Half Vertical">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solidFill>
                <a:prstClr val="black"/>
              </a:solidFill>
              <a:latin typeface="Arial" pitchFamily="-65" charset="0"/>
              <a:ea typeface="Arial" pitchFamily="-65" charset="0"/>
              <a:cs typeface="Arial" pitchFamily="-65" charset="0"/>
            </a:endParaRPr>
          </a:p>
        </p:txBody>
      </p:sp>
      <p:sp>
        <p:nvSpPr>
          <p:cNvPr id="2" name="Title 1"/>
          <p:cNvSpPr>
            <a:spLocks noGrp="1"/>
          </p:cNvSpPr>
          <p:nvPr>
            <p:ph type="title"/>
          </p:nvPr>
        </p:nvSpPr>
        <p:spPr>
          <a:xfrm>
            <a:off x="76201" y="0"/>
            <a:ext cx="8991598" cy="100330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Cryogenic Safety, Tom Peterson and John Weisend</a:t>
            </a:r>
            <a:endParaRPr lang="en-US" dirty="0"/>
          </a:p>
        </p:txBody>
      </p:sp>
      <p:sp>
        <p:nvSpPr>
          <p:cNvPr id="12" name="Slide Number Placeholder 4"/>
          <p:cNvSpPr>
            <a:spLocks noGrp="1"/>
          </p:cNvSpPr>
          <p:nvPr>
            <p:ph type="sldNum" sz="quarter" idx="12"/>
          </p:nvPr>
        </p:nvSpPr>
        <p:spPr/>
        <p:txBody>
          <a:bodyPr/>
          <a:lstStyle>
            <a:lvl1pPr>
              <a:defRPr/>
            </a:lvl1pPr>
          </a:lstStyle>
          <a:p>
            <a:r>
              <a:rPr lang="en-US"/>
              <a:t>Slide </a:t>
            </a:r>
            <a:fld id="{9B8C14DF-719C-C346-B500-1F876B33A7B4}" type="slidenum">
              <a:rPr lang="en-US"/>
              <a:pPr/>
              <a:t>‹#›</a:t>
            </a:fld>
            <a:endParaRPr lang="en-US"/>
          </a:p>
        </p:txBody>
      </p:sp>
      <p:sp>
        <p:nvSpPr>
          <p:cNvPr id="13"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USPAS,         January, 2017</a:t>
            </a:r>
            <a:endParaRPr/>
          </a:p>
        </p:txBody>
      </p:sp>
    </p:spTree>
    <p:extLst>
      <p:ext uri="{BB962C8B-B14F-4D97-AF65-F5344CB8AC3E}">
        <p14:creationId xmlns:p14="http://schemas.microsoft.com/office/powerpoint/2010/main" val="8701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B10D6B7-237C-7A4F-852D-A5CED5BA15AE}" type="slidenum">
              <a:rPr lang="en-US"/>
              <a:pPr>
                <a:defRPr/>
              </a:pPr>
              <a:t>‹#›</a:t>
            </a:fld>
            <a:endParaRPr lang="en-US"/>
          </a:p>
        </p:txBody>
      </p:sp>
    </p:spTree>
    <p:extLst>
      <p:ext uri="{BB962C8B-B14F-4D97-AF65-F5344CB8AC3E}">
        <p14:creationId xmlns:p14="http://schemas.microsoft.com/office/powerpoint/2010/main" val="135295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69EC592-94A7-C247-9697-D95B86E4818F}" type="slidenum">
              <a:rPr lang="en-US"/>
              <a:pPr>
                <a:defRPr/>
              </a:pPr>
              <a:t>‹#›</a:t>
            </a:fld>
            <a:endParaRPr lang="en-US"/>
          </a:p>
        </p:txBody>
      </p:sp>
    </p:spTree>
    <p:extLst>
      <p:ext uri="{BB962C8B-B14F-4D97-AF65-F5344CB8AC3E}">
        <p14:creationId xmlns:p14="http://schemas.microsoft.com/office/powerpoint/2010/main" val="97736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D5B0EFC-13F9-9544-962E-A291C7ABB062}" type="slidenum">
              <a:rPr lang="en-US"/>
              <a:pPr>
                <a:defRPr/>
              </a:pPr>
              <a:t>‹#›</a:t>
            </a:fld>
            <a:endParaRPr lang="en-US"/>
          </a:p>
        </p:txBody>
      </p:sp>
    </p:spTree>
    <p:extLst>
      <p:ext uri="{BB962C8B-B14F-4D97-AF65-F5344CB8AC3E}">
        <p14:creationId xmlns:p14="http://schemas.microsoft.com/office/powerpoint/2010/main" val="348494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4C79712-B08C-3942-9540-C3F376D4F7CF}" type="slidenum">
              <a:rPr lang="en-US"/>
              <a:pPr>
                <a:defRPr/>
              </a:pPr>
              <a:t>‹#›</a:t>
            </a:fld>
            <a:endParaRPr lang="en-US"/>
          </a:p>
        </p:txBody>
      </p:sp>
    </p:spTree>
    <p:extLst>
      <p:ext uri="{BB962C8B-B14F-4D97-AF65-F5344CB8AC3E}">
        <p14:creationId xmlns:p14="http://schemas.microsoft.com/office/powerpoint/2010/main" val="324882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5BA38C1-8D78-7F4D-A3A5-BB8A367D807E}" type="slidenum">
              <a:rPr lang="en-US"/>
              <a:pPr>
                <a:defRPr/>
              </a:pPr>
              <a:t>‹#›</a:t>
            </a:fld>
            <a:endParaRPr lang="en-US"/>
          </a:p>
        </p:txBody>
      </p:sp>
    </p:spTree>
    <p:extLst>
      <p:ext uri="{BB962C8B-B14F-4D97-AF65-F5344CB8AC3E}">
        <p14:creationId xmlns:p14="http://schemas.microsoft.com/office/powerpoint/2010/main" val="380169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D773699B-8798-5042-B360-67ED478D5C04}" type="slidenum">
              <a:rPr lang="en-US"/>
              <a:pPr>
                <a:defRPr/>
              </a:pPr>
              <a:t>‹#›</a:t>
            </a:fld>
            <a:endParaRPr lang="en-US"/>
          </a:p>
        </p:txBody>
      </p:sp>
    </p:spTree>
    <p:extLst>
      <p:ext uri="{BB962C8B-B14F-4D97-AF65-F5344CB8AC3E}">
        <p14:creationId xmlns:p14="http://schemas.microsoft.com/office/powerpoint/2010/main" val="383847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30E607D-BAD0-DC49-BEE9-4649FD0471E2}" type="slidenum">
              <a:rPr lang="en-US"/>
              <a:pPr>
                <a:defRPr/>
              </a:pPr>
              <a:t>‹#›</a:t>
            </a:fld>
            <a:endParaRPr lang="en-US"/>
          </a:p>
        </p:txBody>
      </p:sp>
    </p:spTree>
    <p:extLst>
      <p:ext uri="{BB962C8B-B14F-4D97-AF65-F5344CB8AC3E}">
        <p14:creationId xmlns:p14="http://schemas.microsoft.com/office/powerpoint/2010/main" val="39270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1D57FF1-D523-0747-9836-25EB1275C216}" type="slidenum">
              <a:rPr lang="en-US"/>
              <a:pPr>
                <a:defRPr/>
              </a:pPr>
              <a:t>‹#›</a:t>
            </a:fld>
            <a:endParaRPr lang="en-US"/>
          </a:p>
        </p:txBody>
      </p:sp>
    </p:spTree>
    <p:extLst>
      <p:ext uri="{BB962C8B-B14F-4D97-AF65-F5344CB8AC3E}">
        <p14:creationId xmlns:p14="http://schemas.microsoft.com/office/powerpoint/2010/main" val="70983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3"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4" name="Rectangle 4"/>
          <p:cNvSpPr>
            <a:spLocks noGrp="1" noChangeArrowheads="1"/>
          </p:cNvSpPr>
          <p:nvPr>
            <p:ph type="dt" sz="half" idx="2"/>
          </p:nvPr>
        </p:nvSpPr>
        <p:spPr bwMode="auto">
          <a:xfrm>
            <a:off x="6858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r>
              <a:rPr lang="en-US" smtClean="0"/>
              <a:t>USPAS,         January, 2017</a:t>
            </a:r>
            <a:endParaRPr lang="en-US" dirty="0"/>
          </a:p>
        </p:txBody>
      </p:sp>
      <p:sp>
        <p:nvSpPr>
          <p:cNvPr id="174085" name="Rectangle 5"/>
          <p:cNvSpPr>
            <a:spLocks noGrp="1" noChangeArrowheads="1"/>
          </p:cNvSpPr>
          <p:nvPr>
            <p:ph type="ftr" sz="quarter" idx="3"/>
          </p:nvPr>
        </p:nvSpPr>
        <p:spPr bwMode="auto">
          <a:xfrm>
            <a:off x="2438400" y="64008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r>
              <a:rPr lang="en-US" dirty="0" smtClean="0"/>
              <a:t>Cryogenic Safety, Tom Peterson and John </a:t>
            </a:r>
            <a:r>
              <a:rPr lang="en-US" dirty="0" err="1" smtClean="0"/>
              <a:t>Weisend</a:t>
            </a:r>
            <a:endParaRPr lang="en-US" dirty="0"/>
          </a:p>
        </p:txBody>
      </p:sp>
      <p:sp>
        <p:nvSpPr>
          <p:cNvPr id="174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8E059306-F74B-AF44-8B15-3184D5019840}" type="slidenum">
              <a:rPr lang="en-US"/>
              <a:pPr>
                <a:defRPr/>
              </a:pPr>
              <a:t>‹#›</a:t>
            </a:fld>
            <a:endParaRPr lang="en-US"/>
          </a:p>
        </p:txBody>
      </p:sp>
      <p:pic>
        <p:nvPicPr>
          <p:cNvPr id="8" name="Picture 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86219" y="104775"/>
            <a:ext cx="1405381" cy="25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6099143" y="104777"/>
            <a:ext cx="1752599" cy="50919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p:txStyles>
    <p:titleStyle>
      <a:lvl1pPr algn="ctr" rtl="0" eaLnBrk="0" fontAlgn="base" hangingPunct="0">
        <a:spcBef>
          <a:spcPct val="0"/>
        </a:spcBef>
        <a:spcAft>
          <a:spcPct val="0"/>
        </a:spcAft>
        <a:defRPr sz="4400">
          <a:solidFill>
            <a:schemeClr val="accent2"/>
          </a:solidFill>
          <a:latin typeface="+mj-lt"/>
          <a:ea typeface="+mj-ea"/>
          <a:cs typeface="ＭＳ Ｐゴシック" charset="0"/>
        </a:defRPr>
      </a:lvl1pPr>
      <a:lvl2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Times" charset="0"/>
          <a:ea typeface="ＭＳ Ｐゴシック" charset="0"/>
        </a:defRPr>
      </a:lvl6pPr>
      <a:lvl7pPr marL="914400" algn="ctr" rtl="0" fontAlgn="base">
        <a:spcBef>
          <a:spcPct val="0"/>
        </a:spcBef>
        <a:spcAft>
          <a:spcPct val="0"/>
        </a:spcAft>
        <a:defRPr sz="4400">
          <a:solidFill>
            <a:schemeClr val="accent2"/>
          </a:solidFill>
          <a:latin typeface="Times" charset="0"/>
          <a:ea typeface="ＭＳ Ｐゴシック" charset="0"/>
        </a:defRPr>
      </a:lvl7pPr>
      <a:lvl8pPr marL="1371600" algn="ctr" rtl="0" fontAlgn="base">
        <a:spcBef>
          <a:spcPct val="0"/>
        </a:spcBef>
        <a:spcAft>
          <a:spcPct val="0"/>
        </a:spcAft>
        <a:defRPr sz="4400">
          <a:solidFill>
            <a:schemeClr val="accent2"/>
          </a:solidFill>
          <a:latin typeface="Times" charset="0"/>
          <a:ea typeface="ＭＳ Ｐゴシック" charset="0"/>
        </a:defRPr>
      </a:lvl8pPr>
      <a:lvl9pPr marL="1828800" algn="ctr" rtl="0" fontAlgn="base">
        <a:spcBef>
          <a:spcPct val="0"/>
        </a:spcBef>
        <a:spcAft>
          <a:spcPct val="0"/>
        </a:spcAft>
        <a:defRPr sz="4400">
          <a:solidFill>
            <a:schemeClr val="accent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800080"/>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esh-docdb.fnal.gov/cgi-bin/ShowDocument?docid=456"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esh-docdb.fnal.gov/cgi-bin/ShowDocument?docid=1097"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2.umdnj.edu/eohssweb/aiha/accidents/cryogen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1R7KsfosV-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sceO38idjic&amp;feature=relat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RahBusou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685800" y="1066800"/>
            <a:ext cx="7848600" cy="2362200"/>
          </a:xfrm>
        </p:spPr>
        <p:txBody>
          <a:bodyPr/>
          <a:lstStyle/>
          <a:p>
            <a:pPr eaLnBrk="1" hangingPunct="1">
              <a:defRPr/>
            </a:pPr>
            <a:r>
              <a:rPr lang="en-US" dirty="0" smtClean="0">
                <a:cs typeface="+mj-cs"/>
              </a:rPr>
              <a:t>Cryogenic Safety </a:t>
            </a:r>
            <a:br>
              <a:rPr lang="en-US" dirty="0" smtClean="0">
                <a:cs typeface="+mj-cs"/>
              </a:rPr>
            </a:br>
            <a:r>
              <a:rPr lang="en-US" sz="3200" dirty="0" smtClean="0">
                <a:cs typeface="+mj-cs"/>
              </a:rPr>
              <a:t>with Emphasis on Overpressure Protection of Low Temperature Helium Vessels</a:t>
            </a:r>
            <a:endParaRPr lang="en-US" dirty="0" smtClean="0">
              <a:cs typeface="+mj-cs"/>
            </a:endParaRPr>
          </a:p>
        </p:txBody>
      </p:sp>
      <p:sp>
        <p:nvSpPr>
          <p:cNvPr id="393219" name="Rectangle 3"/>
          <p:cNvSpPr>
            <a:spLocks noGrp="1" noChangeArrowheads="1"/>
          </p:cNvSpPr>
          <p:nvPr>
            <p:ph type="subTitle" idx="1"/>
          </p:nvPr>
        </p:nvSpPr>
        <p:spPr/>
        <p:txBody>
          <a:bodyPr/>
          <a:lstStyle/>
          <a:p>
            <a:pPr eaLnBrk="1" hangingPunct="1">
              <a:defRPr/>
            </a:pPr>
            <a:r>
              <a:rPr lang="en-US" dirty="0" smtClean="0">
                <a:cs typeface="+mn-cs"/>
              </a:rPr>
              <a:t>Tom </a:t>
            </a:r>
            <a:r>
              <a:rPr lang="en-US" dirty="0" smtClean="0">
                <a:cs typeface="+mn-cs"/>
              </a:rPr>
              <a:t>Peterson, SLAC </a:t>
            </a:r>
            <a:endParaRPr lang="en-US" dirty="0" smtClean="0">
              <a:cs typeface="+mn-cs"/>
            </a:endParaRPr>
          </a:p>
          <a:p>
            <a:pPr eaLnBrk="1" hangingPunct="1">
              <a:defRPr/>
            </a:pPr>
            <a:r>
              <a:rPr lang="en-US" dirty="0" smtClean="0">
                <a:cs typeface="+mn-cs"/>
              </a:rPr>
              <a:t>USPAS</a:t>
            </a:r>
          </a:p>
          <a:p>
            <a:pPr eaLnBrk="1" hangingPunct="1">
              <a:defRPr/>
            </a:pPr>
            <a:r>
              <a:rPr lang="en-US" dirty="0" smtClean="0">
                <a:cs typeface="+mn-cs"/>
              </a:rPr>
              <a:t>January,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r>
              <a:rPr lang="en-US" smtClean="0"/>
              <a:t>Over Pressurization or Explosion due to rapid expansion</a:t>
            </a:r>
            <a:endParaRPr lang="en-US"/>
          </a:p>
        </p:txBody>
      </p:sp>
      <p:sp>
        <p:nvSpPr>
          <p:cNvPr id="237571" name="Content Placeholder 2"/>
          <p:cNvSpPr>
            <a:spLocks noGrp="1"/>
          </p:cNvSpPr>
          <p:nvPr>
            <p:ph idx="1"/>
          </p:nvPr>
        </p:nvSpPr>
        <p:spPr/>
        <p:txBody>
          <a:bodyPr/>
          <a:lstStyle/>
          <a:p>
            <a:r>
              <a:rPr lang="en-US" sz="2800" dirty="0" smtClean="0"/>
              <a:t>Without adequate venting or pressure-relief devices on the containers, enormous pressures can build up which can cause an explosion.</a:t>
            </a:r>
          </a:p>
          <a:p>
            <a:r>
              <a:rPr lang="en-US" sz="2800" dirty="0" smtClean="0"/>
              <a:t>Unusual or accidental conditions such as an external fire, or a break in the vacuum which provides thermal insulation, may cause a very rapid pressure rise. </a:t>
            </a:r>
          </a:p>
          <a:p>
            <a:r>
              <a:rPr lang="en-US" sz="2800" dirty="0" smtClean="0"/>
              <a:t>The pressure relief valve must be properly installed and free from obstruction. </a:t>
            </a:r>
            <a:endParaRPr lang="en-US" sz="2800" dirty="0"/>
          </a:p>
        </p:txBody>
      </p:sp>
      <p:sp>
        <p:nvSpPr>
          <p:cNvPr id="7" name="Date Placeholder 3"/>
          <p:cNvSpPr>
            <a:spLocks noGrp="1"/>
          </p:cNvSpPr>
          <p:nvPr>
            <p:ph type="dt" sz="half" idx="10"/>
          </p:nvPr>
        </p:nvSpPr>
        <p:spPr/>
        <p:txBody>
          <a:bodyPr/>
          <a:lstStyle/>
          <a:p>
            <a:r>
              <a:rPr lang="en-US" smtClean="0"/>
              <a:t>USPAS,         January, 2017</a:t>
            </a:r>
            <a:endParaRPr lang="en-US"/>
          </a:p>
        </p:txBody>
      </p:sp>
      <p:sp>
        <p:nvSpPr>
          <p:cNvPr id="8"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9" name="Slide Number Placeholder 5"/>
          <p:cNvSpPr>
            <a:spLocks noGrp="1"/>
          </p:cNvSpPr>
          <p:nvPr>
            <p:ph type="sldNum" sz="quarter" idx="12"/>
          </p:nvPr>
        </p:nvSpPr>
        <p:spPr/>
        <p:txBody>
          <a:bodyPr/>
          <a:lstStyle/>
          <a:p>
            <a:endParaRPr lang="en-US" smtClean="0"/>
          </a:p>
          <a:p>
            <a:fld id="{881730BB-6EB8-3840-BC3E-5B7616E748C5}" type="slidenum">
              <a:rPr lang="en-US" smtClean="0"/>
              <a:pPr/>
              <a:t>10</a:t>
            </a:fld>
            <a:endParaRPr lang="en-US"/>
          </a:p>
        </p:txBody>
      </p:sp>
      <p:sp>
        <p:nvSpPr>
          <p:cNvPr id="237572" name="Date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320770E-8B5F-9346-ACE1-FB75B6726CA8}" type="datetime1">
              <a:rPr lang="en-US" sz="1200">
                <a:solidFill>
                  <a:srgbClr val="898989"/>
                </a:solidFill>
                <a:cs typeface="ＭＳ Ｐゴシック" charset="0"/>
              </a:rPr>
              <a:pPr/>
              <a:t>1/5/2017</a:t>
            </a:fld>
            <a:endParaRPr lang="en-US" sz="1200">
              <a:solidFill>
                <a:srgbClr val="898989"/>
              </a:solidFill>
              <a:cs typeface="ＭＳ Ｐゴシック" charset="0"/>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a:defRPr/>
            </a:pPr>
            <a:endParaRPr lang="en-US" sz="1200">
              <a:solidFill>
                <a:schemeClr val="tx1">
                  <a:tint val="75000"/>
                </a:schemeClr>
              </a:solidFill>
              <a:ea typeface="+mn-ea"/>
            </a:endParaRPr>
          </a:p>
        </p:txBody>
      </p:sp>
      <p:sp>
        <p:nvSpPr>
          <p:cNvPr id="23757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911E063-A3C9-1140-94B8-A40079A98A6F}" type="slidenum">
              <a:rPr lang="en-US" sz="1200">
                <a:solidFill>
                  <a:srgbClr val="898989"/>
                </a:solidFill>
                <a:cs typeface="ＭＳ Ｐゴシック" charset="0"/>
              </a:rPr>
              <a:pPr algn="r"/>
              <a:t>10</a:t>
            </a:fld>
            <a:endParaRPr lang="en-US" sz="1200">
              <a:solidFill>
                <a:srgbClr val="898989"/>
              </a:solidFill>
              <a:cs typeface="ＭＳ Ｐゴシック"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685800" y="457200"/>
            <a:ext cx="7772400" cy="762000"/>
          </a:xfrm>
        </p:spPr>
        <p:txBody>
          <a:bodyPr/>
          <a:lstStyle/>
          <a:p>
            <a:r>
              <a:rPr lang="en-US" sz="4000" dirty="0">
                <a:ea typeface="ＭＳ Ｐゴシック" charset="0"/>
                <a:cs typeface="ＭＳ Ｐゴシック" charset="0"/>
              </a:rPr>
              <a:t>Response to Alarms &amp; Emergencies</a:t>
            </a:r>
          </a:p>
        </p:txBody>
      </p:sp>
      <p:sp>
        <p:nvSpPr>
          <p:cNvPr id="26626" name="Content Placeholder 1"/>
          <p:cNvSpPr>
            <a:spLocks noGrp="1"/>
          </p:cNvSpPr>
          <p:nvPr>
            <p:ph idx="1"/>
          </p:nvPr>
        </p:nvSpPr>
        <p:spPr>
          <a:xfrm>
            <a:off x="685800" y="1219200"/>
            <a:ext cx="7772400" cy="4876800"/>
          </a:xfrm>
        </p:spPr>
        <p:txBody>
          <a:bodyPr/>
          <a:lstStyle/>
          <a:p>
            <a:pPr eaLnBrk="1" hangingPunct="1"/>
            <a:r>
              <a:rPr lang="en-US" sz="2800" dirty="0">
                <a:ea typeface="ＭＳ Ｐゴシック" charset="0"/>
                <a:cs typeface="ＭＳ Ｐゴシック" charset="0"/>
              </a:rPr>
              <a:t>In the event of an alarm or other indication of a hazard immediately leave the area</a:t>
            </a:r>
          </a:p>
          <a:p>
            <a:pPr eaLnBrk="1" hangingPunct="1"/>
            <a:r>
              <a:rPr lang="en-US" sz="2800" dirty="0">
                <a:ea typeface="ＭＳ Ｐゴシック" charset="0"/>
                <a:cs typeface="ＭＳ Ｐゴシック" charset="0"/>
              </a:rPr>
              <a:t>Do not reenter the area unless properly trained and equipped (e.g. supplementary air tanks)</a:t>
            </a:r>
          </a:p>
          <a:p>
            <a:pPr lvl="1" eaLnBrk="1" hangingPunct="1"/>
            <a:r>
              <a:rPr lang="en-US" sz="2400" dirty="0">
                <a:ea typeface="ＭＳ Ｐゴシック" charset="0"/>
              </a:rPr>
              <a:t>Don</a:t>
            </a:r>
            <a:r>
              <a:rPr lang="ja-JP" altLang="en-US" sz="2400" dirty="0">
                <a:ea typeface="ＭＳ Ｐゴシック" charset="0"/>
              </a:rPr>
              <a:t>’</a:t>
            </a:r>
            <a:r>
              <a:rPr lang="en-US" sz="2400" dirty="0">
                <a:ea typeface="ＭＳ Ｐゴシック" charset="0"/>
              </a:rPr>
              <a:t>t just run in to see what the problem is</a:t>
            </a:r>
          </a:p>
          <a:p>
            <a:pPr eaLnBrk="1" hangingPunct="1"/>
            <a:r>
              <a:rPr lang="en-US" sz="2800" u="sng" dirty="0">
                <a:ea typeface="ＭＳ Ｐゴシック" charset="0"/>
                <a:cs typeface="ＭＳ Ｐゴシック" charset="0"/>
              </a:rPr>
              <a:t>Only properly trained and equipped professionals should attempt a rescue in an ODH situation</a:t>
            </a:r>
          </a:p>
          <a:p>
            <a:pPr eaLnBrk="1" hangingPunct="1"/>
            <a:r>
              <a:rPr lang="en-US" sz="2800" dirty="0">
                <a:ea typeface="ＭＳ Ｐゴシック" charset="0"/>
                <a:cs typeface="ＭＳ Ｐゴシック" charset="0"/>
              </a:rPr>
              <a:t>Response to alarms should be agreed upon in advance, documented and be part of training</a:t>
            </a:r>
          </a:p>
          <a:p>
            <a:endParaRPr lang="en-US" dirty="0">
              <a:ea typeface="ＭＳ Ｐゴシック" charset="0"/>
              <a:cs typeface="ＭＳ Ｐゴシック" charset="0"/>
            </a:endParaRPr>
          </a:p>
        </p:txBody>
      </p:sp>
      <p:sp>
        <p:nvSpPr>
          <p:cNvPr id="26630"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6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24581"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93E340C4-6259-DD49-9EC3-DD6D7E33D61B}" type="slidenum">
              <a:rPr lang="en-US">
                <a:solidFill>
                  <a:srgbClr val="064308"/>
                </a:solidFill>
                <a:latin typeface="+mn-lt"/>
              </a:rPr>
              <a:pPr/>
              <a:t>100</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a:xfrm>
            <a:off x="685800" y="457200"/>
            <a:ext cx="7772400" cy="838200"/>
          </a:xfrm>
        </p:spPr>
        <p:txBody>
          <a:bodyPr/>
          <a:lstStyle/>
          <a:p>
            <a:r>
              <a:rPr lang="en-US" dirty="0">
                <a:ea typeface="ＭＳ Ｐゴシック" charset="0"/>
                <a:cs typeface="ＭＳ Ｐゴシック" charset="0"/>
              </a:rPr>
              <a:t>ODH Summary</a:t>
            </a:r>
          </a:p>
        </p:txBody>
      </p:sp>
      <p:sp>
        <p:nvSpPr>
          <p:cNvPr id="27650" name="Content Placeholder 1"/>
          <p:cNvSpPr>
            <a:spLocks noGrp="1"/>
          </p:cNvSpPr>
          <p:nvPr>
            <p:ph idx="1"/>
          </p:nvPr>
        </p:nvSpPr>
        <p:spPr>
          <a:xfrm>
            <a:off x="685800" y="1371600"/>
            <a:ext cx="7772400" cy="4724400"/>
          </a:xfrm>
        </p:spPr>
        <p:txBody>
          <a:bodyPr/>
          <a:lstStyle/>
          <a:p>
            <a:pPr eaLnBrk="1" hangingPunct="1"/>
            <a:r>
              <a:rPr lang="en-US" sz="2400" dirty="0">
                <a:ea typeface="ＭＳ Ｐゴシック" charset="0"/>
                <a:cs typeface="ＭＳ Ｐゴシック" charset="0"/>
              </a:rPr>
              <a:t>Oxygen Deficiency is a significant hazard in cryogenic installations both large and small. It must be taken seriously</a:t>
            </a:r>
          </a:p>
          <a:p>
            <a:pPr eaLnBrk="1" hangingPunct="1"/>
            <a:r>
              <a:rPr lang="en-US" sz="2400" u="sng" dirty="0">
                <a:ea typeface="ＭＳ Ｐゴシック" charset="0"/>
                <a:cs typeface="ＭＳ Ｐゴシック" charset="0"/>
              </a:rPr>
              <a:t>Lethal conditions can exist without prior warning or symptoms</a:t>
            </a:r>
          </a:p>
          <a:p>
            <a:pPr eaLnBrk="1" hangingPunct="1"/>
            <a:r>
              <a:rPr lang="en-US" sz="2400" dirty="0">
                <a:ea typeface="ＭＳ Ｐゴシック" charset="0"/>
                <a:cs typeface="ＭＳ Ｐゴシック" charset="0"/>
              </a:rPr>
              <a:t>ODH can managed by awareness, analysis of risk and appropriate mitigations</a:t>
            </a:r>
          </a:p>
          <a:p>
            <a:pPr eaLnBrk="1" hangingPunct="1"/>
            <a:r>
              <a:rPr lang="en-US" sz="2400" dirty="0">
                <a:ea typeface="ＭＳ Ｐゴシック" charset="0"/>
                <a:cs typeface="ＭＳ Ｐゴシック" charset="0"/>
              </a:rPr>
              <a:t>Everyone working in a cryogenic facility should be aware of the risk and know what to do in the event of a problem</a:t>
            </a:r>
          </a:p>
          <a:p>
            <a:pPr eaLnBrk="1" hangingPunct="1"/>
            <a:r>
              <a:rPr lang="en-US" sz="2400" dirty="0">
                <a:ea typeface="ＭＳ Ｐゴシック" charset="0"/>
                <a:cs typeface="ＭＳ Ｐゴシック" charset="0"/>
              </a:rPr>
              <a:t>There is a significant amount of experience &amp; help available from laboratories and industry to reduce the ODH risk </a:t>
            </a:r>
          </a:p>
          <a:p>
            <a:pPr>
              <a:buFont typeface="Wingdings" charset="0"/>
              <a:buNone/>
            </a:pPr>
            <a:endParaRPr lang="en-US" dirty="0">
              <a:ea typeface="ＭＳ Ｐゴシック" charset="0"/>
              <a:cs typeface="ＭＳ Ｐゴシック" charset="0"/>
            </a:endParaRPr>
          </a:p>
        </p:txBody>
      </p:sp>
      <p:sp>
        <p:nvSpPr>
          <p:cNvPr id="27654"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a:solidFill>
                <a:srgbClr val="064308"/>
              </a:solidFill>
              <a:latin typeface="+mn-lt"/>
            </a:endParaRPr>
          </a:p>
        </p:txBody>
      </p:sp>
      <p:sp>
        <p:nvSpPr>
          <p:cNvPr id="27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dirty="0" smtClean="0">
                <a:solidFill>
                  <a:srgbClr val="064308"/>
                </a:solidFill>
                <a:latin typeface="+mn-lt"/>
              </a:rPr>
              <a:t>Cryogenic Safety, Tom Peterson and John </a:t>
            </a:r>
            <a:r>
              <a:rPr lang="en-US" dirty="0" err="1" smtClean="0">
                <a:solidFill>
                  <a:srgbClr val="064308"/>
                </a:solidFill>
                <a:latin typeface="+mn-lt"/>
              </a:rPr>
              <a:t>Weisend</a:t>
            </a:r>
            <a:endParaRPr lang="en-US" dirty="0">
              <a:solidFill>
                <a:srgbClr val="064308"/>
              </a:solidFill>
              <a:latin typeface="+mn-lt"/>
            </a:endParaRPr>
          </a:p>
        </p:txBody>
      </p:sp>
      <p:sp>
        <p:nvSpPr>
          <p:cNvPr id="25605"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77AE2CCB-5305-D343-A7C1-6F09B7CBB72E}" type="slidenum">
              <a:rPr lang="en-US">
                <a:solidFill>
                  <a:srgbClr val="064308"/>
                </a:solidFill>
                <a:latin typeface="+mn-lt"/>
              </a:rPr>
              <a:pPr/>
              <a:t>101</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smtClean="0">
                <a:cs typeface="+mj-cs"/>
              </a:rPr>
              <a:t>Conclusions</a:t>
            </a:r>
          </a:p>
        </p:txBody>
      </p:sp>
      <p:sp>
        <p:nvSpPr>
          <p:cNvPr id="481283" name="Rectangle 3"/>
          <p:cNvSpPr>
            <a:spLocks noGrp="1" noChangeArrowheads="1"/>
          </p:cNvSpPr>
          <p:nvPr>
            <p:ph type="body" idx="1"/>
          </p:nvPr>
        </p:nvSpPr>
        <p:spPr>
          <a:xfrm>
            <a:off x="685800" y="1600200"/>
            <a:ext cx="7772400" cy="4495800"/>
          </a:xfrm>
        </p:spPr>
        <p:txBody>
          <a:bodyPr/>
          <a:lstStyle/>
          <a:p>
            <a:pPr eaLnBrk="1" hangingPunct="1">
              <a:defRPr/>
            </a:pPr>
            <a:r>
              <a:rPr lang="en-US" sz="2000" smtClean="0">
                <a:cs typeface="+mn-cs"/>
              </a:rPr>
              <a:t>Cryogenic vessels and piping generally fall under the scope of the ASME pressure vessel and piping codes </a:t>
            </a:r>
          </a:p>
          <a:p>
            <a:pPr eaLnBrk="1" hangingPunct="1">
              <a:defRPr/>
            </a:pPr>
            <a:r>
              <a:rPr lang="en-US" sz="2000" smtClean="0">
                <a:cs typeface="+mn-cs"/>
              </a:rPr>
              <a:t>Protection against overpressure often involves not only sizing a rupture disk or relief valve but sizing vent piping between those and the vessel, and also perhaps further ducting downstream of the reliefs </a:t>
            </a:r>
          </a:p>
          <a:p>
            <a:pPr eaLnBrk="1" hangingPunct="1">
              <a:defRPr/>
            </a:pPr>
            <a:r>
              <a:rPr lang="en-US" sz="2000" smtClean="0">
                <a:cs typeface="+mn-cs"/>
              </a:rPr>
              <a:t>Loss of vacuum to air with approximately 4 W/cm</a:t>
            </a:r>
            <a:r>
              <a:rPr lang="en-US" sz="2000" baseline="30000" smtClean="0">
                <a:cs typeface="+mn-cs"/>
              </a:rPr>
              <a:t>2</a:t>
            </a:r>
            <a:r>
              <a:rPr lang="en-US" sz="2000" smtClean="0">
                <a:cs typeface="+mn-cs"/>
              </a:rPr>
              <a:t> heat flux on bare metal surfaces at liquid helium temperatures can drive not only the design of the venting system but pipe sizes within the normally operational portions of the cryostat </a:t>
            </a:r>
          </a:p>
          <a:p>
            <a:pPr eaLnBrk="1" hangingPunct="1">
              <a:defRPr/>
            </a:pPr>
            <a:r>
              <a:rPr lang="en-US" sz="2000" smtClean="0">
                <a:cs typeface="+mn-cs"/>
              </a:rPr>
              <a:t>Piping stability due to forces resulting from pressure around expansion joints is sometimes overlooked and may also significantly influence mechanical design</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dirty="0" smtClean="0"/>
              <a:t>Cryogenic Safety, Tom Peterson and John </a:t>
            </a:r>
            <a:r>
              <a:rPr lang="en-US" dirty="0" err="1" smtClean="0"/>
              <a:t>Weisend</a:t>
            </a:r>
            <a:endParaRPr lang="en-US" dirty="0"/>
          </a:p>
        </p:txBody>
      </p:sp>
      <p:sp>
        <p:nvSpPr>
          <p:cNvPr id="7" name="Slide Number Placeholder 6"/>
          <p:cNvSpPr>
            <a:spLocks noGrp="1"/>
          </p:cNvSpPr>
          <p:nvPr>
            <p:ph type="sldNum" sz="quarter" idx="12"/>
          </p:nvPr>
        </p:nvSpPr>
        <p:spPr/>
        <p:txBody>
          <a:bodyPr/>
          <a:lstStyle/>
          <a:p>
            <a:pPr>
              <a:defRPr/>
            </a:pPr>
            <a:fld id="{422FE89D-AE5D-4941-9B97-1DA949380A12}" type="slidenum">
              <a:rPr lang="en-US"/>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pPr eaLnBrk="1" hangingPunct="1">
              <a:defRPr/>
            </a:pPr>
            <a:r>
              <a:rPr lang="en-US" smtClean="0">
                <a:cs typeface="+mj-cs"/>
              </a:rPr>
              <a:t>References -- 1 </a:t>
            </a:r>
          </a:p>
        </p:txBody>
      </p:sp>
      <p:sp>
        <p:nvSpPr>
          <p:cNvPr id="500739" name="Rectangle 3"/>
          <p:cNvSpPr>
            <a:spLocks noGrp="1" noChangeArrowheads="1"/>
          </p:cNvSpPr>
          <p:nvPr>
            <p:ph type="body" idx="1"/>
          </p:nvPr>
        </p:nvSpPr>
        <p:spPr/>
        <p:txBody>
          <a:bodyPr/>
          <a:lstStyle/>
          <a:p>
            <a:pPr eaLnBrk="1" hangingPunct="1">
              <a:lnSpc>
                <a:spcPct val="90000"/>
              </a:lnSpc>
              <a:defRPr/>
            </a:pPr>
            <a:r>
              <a:rPr lang="en-US" sz="2400" smtClean="0">
                <a:cs typeface="+mn-cs"/>
              </a:rPr>
              <a:t>ASME Boiler &amp; Pressure Vessel Code, 2007 Edition, July 1, 2007 </a:t>
            </a:r>
          </a:p>
          <a:p>
            <a:pPr lvl="1" eaLnBrk="1" hangingPunct="1">
              <a:lnSpc>
                <a:spcPct val="90000"/>
              </a:lnSpc>
              <a:defRPr/>
            </a:pPr>
            <a:r>
              <a:rPr lang="en-US" sz="2000" smtClean="0"/>
              <a:t>Primarily Section VIII, Division 1 and Division 2 </a:t>
            </a:r>
          </a:p>
          <a:p>
            <a:pPr eaLnBrk="1" hangingPunct="1">
              <a:lnSpc>
                <a:spcPct val="90000"/>
              </a:lnSpc>
              <a:defRPr/>
            </a:pPr>
            <a:r>
              <a:rPr lang="en-US" sz="2400" smtClean="0">
                <a:cs typeface="+mn-cs"/>
              </a:rPr>
              <a:t>ASME B31.3-2008, Process Piping, ASME Code for Pressure Piping </a:t>
            </a:r>
          </a:p>
          <a:p>
            <a:pPr eaLnBrk="1" hangingPunct="1">
              <a:lnSpc>
                <a:spcPct val="90000"/>
              </a:lnSpc>
              <a:defRPr/>
            </a:pPr>
            <a:r>
              <a:rPr lang="en-US" sz="2400" smtClean="0">
                <a:cs typeface="+mn-cs"/>
              </a:rPr>
              <a:t>R. Byron Bird, Warren E. Stewart, Edwin N. Lightfoot, </a:t>
            </a:r>
            <a:r>
              <a:rPr lang="ja-JP" altLang="en-US" sz="2400" smtClean="0">
                <a:latin typeface="Arial"/>
                <a:cs typeface="+mn-cs"/>
              </a:rPr>
              <a:t>“</a:t>
            </a:r>
            <a:r>
              <a:rPr lang="en-US" sz="2400" smtClean="0">
                <a:cs typeface="+mn-cs"/>
              </a:rPr>
              <a:t>Transport Phenomena,</a:t>
            </a:r>
            <a:r>
              <a:rPr lang="ja-JP" altLang="en-US" sz="2400" smtClean="0">
                <a:latin typeface="Arial"/>
                <a:cs typeface="+mn-cs"/>
              </a:rPr>
              <a:t>”</a:t>
            </a:r>
            <a:r>
              <a:rPr lang="en-US" sz="2400" smtClean="0">
                <a:cs typeface="+mn-cs"/>
              </a:rPr>
              <a:t> John Wiley &amp;Sons, 1960. </a:t>
            </a:r>
          </a:p>
          <a:p>
            <a:pPr eaLnBrk="1" hangingPunct="1">
              <a:lnSpc>
                <a:spcPct val="90000"/>
              </a:lnSpc>
              <a:defRPr/>
            </a:pPr>
            <a:r>
              <a:rPr lang="en-US" sz="2400" smtClean="0">
                <a:cs typeface="+mn-cs"/>
              </a:rPr>
              <a:t>S. W. VanSciver, </a:t>
            </a:r>
            <a:r>
              <a:rPr lang="ja-JP" altLang="en-US" sz="2400" smtClean="0">
                <a:latin typeface="Arial"/>
                <a:cs typeface="+mn-cs"/>
              </a:rPr>
              <a:t>“</a:t>
            </a:r>
            <a:r>
              <a:rPr lang="en-US" sz="2400" smtClean="0">
                <a:cs typeface="+mn-cs"/>
              </a:rPr>
              <a:t>Helium Cryogenics,</a:t>
            </a:r>
            <a:r>
              <a:rPr lang="ja-JP" altLang="en-US" sz="2400" smtClean="0">
                <a:latin typeface="Arial"/>
                <a:cs typeface="+mn-cs"/>
              </a:rPr>
              <a:t>”</a:t>
            </a:r>
            <a:r>
              <a:rPr lang="en-US" sz="2400" smtClean="0">
                <a:cs typeface="+mn-cs"/>
              </a:rPr>
              <a:t> Plenum Press, 1986.</a:t>
            </a:r>
          </a:p>
          <a:p>
            <a:pPr eaLnBrk="1" hangingPunct="1">
              <a:lnSpc>
                <a:spcPct val="90000"/>
              </a:lnSpc>
              <a:defRPr/>
            </a:pPr>
            <a:r>
              <a:rPr lang="en-US" sz="2400" smtClean="0">
                <a:cs typeface="+mn-cs"/>
              </a:rPr>
              <a:t>CGA S-1.3, </a:t>
            </a:r>
            <a:r>
              <a:rPr lang="ja-JP" altLang="en-US" sz="2400" smtClean="0">
                <a:latin typeface="Arial"/>
                <a:cs typeface="+mn-cs"/>
              </a:rPr>
              <a:t>“</a:t>
            </a:r>
            <a:r>
              <a:rPr lang="en-US" sz="2400" smtClean="0">
                <a:cs typeface="+mn-cs"/>
              </a:rPr>
              <a:t>Pressure Relief Device Standards</a:t>
            </a:r>
            <a:r>
              <a:rPr lang="ja-JP" altLang="en-US" sz="2400" smtClean="0">
                <a:latin typeface="Arial"/>
                <a:cs typeface="+mn-cs"/>
              </a:rPr>
              <a:t>”</a:t>
            </a:r>
            <a:r>
              <a:rPr lang="en-US" sz="2400" smtClean="0">
                <a:cs typeface="+mn-cs"/>
              </a:rPr>
              <a:t>, Compressed Gas Association, 2005.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EEC3017-5360-D348-9041-0676C27A9EF7}" type="slidenum">
              <a:rPr lang="en-US"/>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eaLnBrk="1" hangingPunct="1">
              <a:defRPr/>
            </a:pPr>
            <a:r>
              <a:rPr lang="en-US" smtClean="0">
                <a:cs typeface="+mj-cs"/>
              </a:rPr>
              <a:t>References -- 2</a:t>
            </a:r>
          </a:p>
        </p:txBody>
      </p:sp>
      <p:sp>
        <p:nvSpPr>
          <p:cNvPr id="501763" name="Rectangle 3"/>
          <p:cNvSpPr>
            <a:spLocks noGrp="1" noChangeArrowheads="1"/>
          </p:cNvSpPr>
          <p:nvPr>
            <p:ph type="body" idx="1"/>
          </p:nvPr>
        </p:nvSpPr>
        <p:spPr/>
        <p:txBody>
          <a:bodyPr/>
          <a:lstStyle/>
          <a:p>
            <a:pPr eaLnBrk="1" hangingPunct="1">
              <a:defRPr/>
            </a:pPr>
            <a:r>
              <a:rPr lang="en-US" sz="2400" smtClean="0">
                <a:cs typeface="+mn-cs"/>
              </a:rPr>
              <a:t>Fermilab</a:t>
            </a:r>
            <a:r>
              <a:rPr lang="ja-JP" altLang="en-US" sz="2400" smtClean="0">
                <a:latin typeface="Arial"/>
                <a:cs typeface="+mn-cs"/>
              </a:rPr>
              <a:t>’</a:t>
            </a:r>
            <a:r>
              <a:rPr lang="en-US" sz="2400" smtClean="0">
                <a:cs typeface="+mn-cs"/>
              </a:rPr>
              <a:t>s ES&amp;H Manual (FESHM) pressure vessel standard, FESHM 5031 </a:t>
            </a:r>
          </a:p>
          <a:p>
            <a:pPr lvl="1" eaLnBrk="1" hangingPunct="1">
              <a:defRPr/>
            </a:pPr>
            <a:r>
              <a:rPr lang="en-US" sz="2000" smtClean="0">
                <a:hlinkClick r:id="rId3"/>
              </a:rPr>
              <a:t>http://esh-docdb.fnal.gov/cgi-bin/ShowDocument?docid=456</a:t>
            </a:r>
            <a:endParaRPr lang="en-US" sz="2000" smtClean="0"/>
          </a:p>
          <a:p>
            <a:pPr eaLnBrk="1" hangingPunct="1">
              <a:defRPr/>
            </a:pPr>
            <a:r>
              <a:rPr lang="en-US" sz="2400" smtClean="0">
                <a:cs typeface="+mn-cs"/>
              </a:rPr>
              <a:t>FESHM Chapter 5031.6 - Dressed Niobium SRF Cavity Pressure Safety </a:t>
            </a:r>
          </a:p>
          <a:p>
            <a:pPr lvl="1" eaLnBrk="1" hangingPunct="1">
              <a:defRPr/>
            </a:pPr>
            <a:r>
              <a:rPr lang="en-US" sz="2000" smtClean="0"/>
              <a:t>And associated document:  </a:t>
            </a:r>
            <a:r>
              <a:rPr lang="ja-JP" altLang="en-US" sz="2000" smtClean="0">
                <a:latin typeface="Arial"/>
              </a:rPr>
              <a:t>“</a:t>
            </a:r>
            <a:r>
              <a:rPr lang="en-US" sz="2000" smtClean="0"/>
              <a:t>Guidelines for the Design, Fabrication, Testing and Installation of SRF Nb Cavities,</a:t>
            </a:r>
            <a:r>
              <a:rPr lang="ja-JP" altLang="en-US" sz="2000" smtClean="0">
                <a:latin typeface="Arial"/>
              </a:rPr>
              <a:t>”</a:t>
            </a:r>
            <a:r>
              <a:rPr lang="en-US" sz="2000" smtClean="0"/>
              <a:t> Fermilab Technical Division Technical Note TD-09-005 </a:t>
            </a:r>
          </a:p>
          <a:p>
            <a:pPr lvl="1" eaLnBrk="1" hangingPunct="1">
              <a:defRPr/>
            </a:pPr>
            <a:r>
              <a:rPr lang="en-US" sz="2000" smtClean="0">
                <a:hlinkClick r:id="rId4"/>
              </a:rPr>
              <a:t>http://esh-docdb.fnal.gov/cgi-bin/ShowDocument?docid=1097</a:t>
            </a:r>
            <a:r>
              <a:rPr lang="en-US" sz="2000" smtClean="0"/>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EA53A6AE-18B7-A740-B792-98904701E5F4}" type="slidenum">
              <a:rPr lang="en-US"/>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pPr eaLnBrk="1" hangingPunct="1">
              <a:defRPr/>
            </a:pPr>
            <a:r>
              <a:rPr lang="en-US" smtClean="0">
                <a:cs typeface="+mj-cs"/>
              </a:rPr>
              <a:t>References -- 3</a:t>
            </a:r>
          </a:p>
        </p:txBody>
      </p:sp>
      <p:sp>
        <p:nvSpPr>
          <p:cNvPr id="502787"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400" smtClean="0">
                <a:cs typeface="+mn-cs"/>
              </a:rPr>
              <a:t>W. Lehman and G. Zahn, </a:t>
            </a:r>
            <a:r>
              <a:rPr lang="ja-JP" altLang="en-US" sz="2400" smtClean="0">
                <a:latin typeface="Arial"/>
                <a:cs typeface="+mn-cs"/>
              </a:rPr>
              <a:t>“</a:t>
            </a:r>
            <a:r>
              <a:rPr lang="en-US" sz="2400" smtClean="0">
                <a:cs typeface="+mn-cs"/>
              </a:rPr>
              <a:t>Safety Aspects for LHe Cryostats and LHe Transport Containers,</a:t>
            </a:r>
            <a:r>
              <a:rPr lang="ja-JP" altLang="en-US" sz="2400" smtClean="0">
                <a:latin typeface="Arial"/>
                <a:cs typeface="+mn-cs"/>
              </a:rPr>
              <a:t>”</a:t>
            </a:r>
            <a:r>
              <a:rPr lang="en-US" sz="2400" smtClean="0">
                <a:cs typeface="+mn-cs"/>
              </a:rPr>
              <a:t> ICEC7, London, 1978 </a:t>
            </a:r>
          </a:p>
          <a:p>
            <a:pPr eaLnBrk="1" hangingPunct="1">
              <a:lnSpc>
                <a:spcPct val="90000"/>
              </a:lnSpc>
              <a:defRPr/>
            </a:pPr>
            <a:r>
              <a:rPr lang="en-US" sz="2400" smtClean="0">
                <a:cs typeface="+mn-cs"/>
              </a:rPr>
              <a:t>G. Cavallari, et. al., </a:t>
            </a:r>
            <a:r>
              <a:rPr lang="ja-JP" altLang="en-US" sz="2400" smtClean="0">
                <a:latin typeface="Arial"/>
                <a:cs typeface="+mn-cs"/>
              </a:rPr>
              <a:t>“</a:t>
            </a:r>
            <a:r>
              <a:rPr lang="en-US" sz="2400" smtClean="0">
                <a:cs typeface="+mn-cs"/>
              </a:rPr>
              <a:t>Pressure Protection against Vacuum Failures on the Cryostats for LEP SC Cavities,</a:t>
            </a:r>
            <a:r>
              <a:rPr lang="ja-JP" altLang="en-US" sz="2400" smtClean="0">
                <a:latin typeface="Arial"/>
                <a:cs typeface="+mn-cs"/>
              </a:rPr>
              <a:t>”</a:t>
            </a:r>
            <a:r>
              <a:rPr lang="en-US" sz="2400" smtClean="0">
                <a:cs typeface="+mn-cs"/>
              </a:rPr>
              <a:t> 4th Workshop on RF Superconductivity, Tsukuba, Japan, 14-18 August, 1989 </a:t>
            </a:r>
          </a:p>
          <a:p>
            <a:pPr eaLnBrk="1" hangingPunct="1">
              <a:lnSpc>
                <a:spcPct val="90000"/>
              </a:lnSpc>
              <a:defRPr/>
            </a:pPr>
            <a:r>
              <a:rPr lang="en-US" sz="2400" smtClean="0">
                <a:cs typeface="+mn-cs"/>
              </a:rPr>
              <a:t>M. Wiseman, et. al., </a:t>
            </a:r>
            <a:r>
              <a:rPr lang="ja-JP" altLang="en-US" sz="2400" smtClean="0">
                <a:latin typeface="Arial"/>
                <a:cs typeface="+mn-cs"/>
              </a:rPr>
              <a:t>“</a:t>
            </a:r>
            <a:r>
              <a:rPr lang="en-US" sz="2400" smtClean="0">
                <a:cs typeface="+mn-cs"/>
              </a:rPr>
              <a:t>Loss of Cavity Vacuum Experiment at CEBAF,</a:t>
            </a:r>
            <a:r>
              <a:rPr lang="ja-JP" altLang="en-US" sz="2400" smtClean="0">
                <a:latin typeface="Arial"/>
                <a:cs typeface="+mn-cs"/>
              </a:rPr>
              <a:t>”</a:t>
            </a:r>
            <a:r>
              <a:rPr lang="en-US" sz="2400" smtClean="0">
                <a:cs typeface="+mn-cs"/>
              </a:rPr>
              <a:t> Advances in Cryogenic Engineering, Vol. 39, 1994, pg. 997. </a:t>
            </a:r>
          </a:p>
          <a:p>
            <a:pPr eaLnBrk="1" hangingPunct="1">
              <a:lnSpc>
                <a:spcPct val="90000"/>
              </a:lnSpc>
              <a:defRPr/>
            </a:pPr>
            <a:r>
              <a:rPr lang="en-US" sz="2400" smtClean="0">
                <a:cs typeface="+mn-cs"/>
              </a:rPr>
              <a:t>T. Boeckmann, et. al., </a:t>
            </a:r>
            <a:r>
              <a:rPr lang="ja-JP" altLang="en-US" sz="2400" smtClean="0">
                <a:latin typeface="Arial"/>
                <a:cs typeface="+mn-cs"/>
              </a:rPr>
              <a:t>“</a:t>
            </a:r>
            <a:r>
              <a:rPr lang="en-US" sz="2400" smtClean="0">
                <a:cs typeface="+mn-cs"/>
              </a:rPr>
              <a:t>Experimental Tests of Fault Conditions During the Cryogenic Operation of a XFEL Prototype Cryomodule,</a:t>
            </a:r>
            <a:r>
              <a:rPr lang="ja-JP" altLang="en-US" sz="2400" smtClean="0">
                <a:latin typeface="Arial"/>
                <a:cs typeface="+mn-cs"/>
              </a:rPr>
              <a:t>”</a:t>
            </a:r>
            <a:r>
              <a:rPr lang="en-US" sz="2400" smtClean="0">
                <a:cs typeface="+mn-cs"/>
              </a:rPr>
              <a:t> DESY.</a:t>
            </a:r>
            <a:r>
              <a:rPr lang="en-US" sz="2800" smtClean="0">
                <a:cs typeface="+mn-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910DDF5D-91E9-1245-A23A-2C1DCC877FCD}" type="slidenum">
              <a:rPr lang="en-US"/>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smtClean="0">
                <a:cs typeface="+mj-cs"/>
              </a:rPr>
              <a:t>References -- 4</a:t>
            </a:r>
          </a:p>
        </p:txBody>
      </p:sp>
      <p:sp>
        <p:nvSpPr>
          <p:cNvPr id="503811" name="Rectangle 3"/>
          <p:cNvSpPr>
            <a:spLocks noGrp="1" noChangeArrowheads="1"/>
          </p:cNvSpPr>
          <p:nvPr>
            <p:ph type="body" idx="1"/>
          </p:nvPr>
        </p:nvSpPr>
        <p:spPr>
          <a:xfrm>
            <a:off x="685800" y="1524000"/>
            <a:ext cx="7772400" cy="4572000"/>
          </a:xfrm>
        </p:spPr>
        <p:txBody>
          <a:bodyPr/>
          <a:lstStyle/>
          <a:p>
            <a:pPr eaLnBrk="1" hangingPunct="1">
              <a:defRPr/>
            </a:pPr>
            <a:r>
              <a:rPr lang="en-US" sz="2400" smtClean="0">
                <a:cs typeface="+mn-cs"/>
              </a:rPr>
              <a:t>E. G. Brentari, et. al., </a:t>
            </a:r>
            <a:r>
              <a:rPr lang="ja-JP" altLang="en-US" sz="2400" smtClean="0">
                <a:latin typeface="Arial"/>
                <a:cs typeface="+mn-cs"/>
              </a:rPr>
              <a:t>“</a:t>
            </a:r>
            <a:r>
              <a:rPr lang="en-US" sz="2400" smtClean="0">
                <a:cs typeface="+mn-cs"/>
              </a:rPr>
              <a:t>Boiling Heat Transfer for Oxygen, Nitrogen, Hydrogen, and Helium,</a:t>
            </a:r>
            <a:r>
              <a:rPr lang="ja-JP" altLang="en-US" sz="2400" smtClean="0">
                <a:latin typeface="Arial"/>
                <a:cs typeface="+mn-cs"/>
              </a:rPr>
              <a:t>”</a:t>
            </a:r>
            <a:r>
              <a:rPr lang="en-US" sz="2400" smtClean="0">
                <a:cs typeface="+mn-cs"/>
              </a:rPr>
              <a:t> NBS Technical Note 317, 1965.  </a:t>
            </a:r>
          </a:p>
          <a:p>
            <a:pPr eaLnBrk="1" hangingPunct="1">
              <a:defRPr/>
            </a:pPr>
            <a:r>
              <a:rPr lang="en-US" sz="2400" smtClean="0">
                <a:cs typeface="+mn-cs"/>
              </a:rPr>
              <a:t>NBS Technical Note 631, </a:t>
            </a:r>
            <a:r>
              <a:rPr lang="ja-JP" altLang="en-US" sz="2400" smtClean="0">
                <a:latin typeface="Arial"/>
                <a:cs typeface="+mn-cs"/>
              </a:rPr>
              <a:t>“</a:t>
            </a:r>
            <a:r>
              <a:rPr lang="en-US" sz="2400" smtClean="0">
                <a:cs typeface="+mn-cs"/>
              </a:rPr>
              <a:t>Thermophysical Properties of Helium-4 from 2 to 1500 K with Pressures to 1000 Atmospheres</a:t>
            </a:r>
            <a:r>
              <a:rPr lang="ja-JP" altLang="en-US" sz="2400" smtClean="0">
                <a:latin typeface="Arial"/>
                <a:cs typeface="+mn-cs"/>
              </a:rPr>
              <a:t>”</a:t>
            </a:r>
            <a:r>
              <a:rPr lang="en-US" sz="2400" smtClean="0">
                <a:cs typeface="+mn-cs"/>
              </a:rPr>
              <a:t>, 1972. </a:t>
            </a:r>
          </a:p>
          <a:p>
            <a:pPr eaLnBrk="1" hangingPunct="1">
              <a:defRPr/>
            </a:pPr>
            <a:r>
              <a:rPr lang="en-US" sz="2400" smtClean="0">
                <a:cs typeface="+mn-cs"/>
              </a:rPr>
              <a:t>Vincent D. Arp and Robert D. McCarty, </a:t>
            </a:r>
            <a:r>
              <a:rPr lang="ja-JP" altLang="en-US" sz="2400" smtClean="0">
                <a:latin typeface="Arial"/>
                <a:cs typeface="+mn-cs"/>
              </a:rPr>
              <a:t>“</a:t>
            </a:r>
            <a:r>
              <a:rPr lang="en-US" sz="2400" smtClean="0">
                <a:cs typeface="+mn-cs"/>
              </a:rPr>
              <a:t>Thermophysical Properties of Helium-4 from 0.8 to 1500 K with Pressures to 2000 Atmospheres,</a:t>
            </a:r>
            <a:r>
              <a:rPr lang="ja-JP" altLang="en-US" sz="2400" smtClean="0">
                <a:latin typeface="Arial"/>
                <a:cs typeface="+mn-cs"/>
              </a:rPr>
              <a:t>”</a:t>
            </a:r>
            <a:r>
              <a:rPr lang="en-US" sz="2400" smtClean="0">
                <a:cs typeface="+mn-cs"/>
              </a:rPr>
              <a:t> National Institute of Standards and Technology (NIST) Technical Note 1334, 1989.  </a:t>
            </a:r>
          </a:p>
          <a:p>
            <a:pPr eaLnBrk="1" hangingPunct="1">
              <a:defRPr/>
            </a:pPr>
            <a:r>
              <a:rPr lang="en-US" sz="2400" smtClean="0">
                <a:cs typeface="+mn-cs"/>
              </a:rPr>
              <a:t>HEPAK (by Cryodata, Inc.) </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03A1379C-5440-3A43-9D7C-60EC355A3630}" type="slidenum">
              <a:rPr lang="en-US"/>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pPr eaLnBrk="1" hangingPunct="1">
              <a:defRPr/>
            </a:pPr>
            <a:r>
              <a:rPr lang="en-US" smtClean="0">
                <a:cs typeface="+mj-cs"/>
              </a:rPr>
              <a:t>References -- 5</a:t>
            </a:r>
          </a:p>
        </p:txBody>
      </p:sp>
      <p:sp>
        <p:nvSpPr>
          <p:cNvPr id="504835" name="Rectangle 3"/>
          <p:cNvSpPr>
            <a:spLocks noGrp="1" noChangeArrowheads="1"/>
          </p:cNvSpPr>
          <p:nvPr>
            <p:ph type="body" idx="1"/>
          </p:nvPr>
        </p:nvSpPr>
        <p:spPr/>
        <p:txBody>
          <a:bodyPr/>
          <a:lstStyle/>
          <a:p>
            <a:pPr eaLnBrk="1" hangingPunct="1">
              <a:defRPr/>
            </a:pPr>
            <a:r>
              <a:rPr lang="ja-JP" altLang="en-US" sz="2800" smtClean="0">
                <a:latin typeface="Arial"/>
                <a:cs typeface="+mn-cs"/>
              </a:rPr>
              <a:t>“</a:t>
            </a:r>
            <a:r>
              <a:rPr lang="en-US" sz="2800" smtClean="0">
                <a:cs typeface="+mn-cs"/>
              </a:rPr>
              <a:t>Flow of Fluids through Valves, Fittings, and Pipes,</a:t>
            </a:r>
            <a:r>
              <a:rPr lang="ja-JP" altLang="en-US" sz="2800" smtClean="0">
                <a:latin typeface="Arial"/>
                <a:cs typeface="+mn-cs"/>
              </a:rPr>
              <a:t>”</a:t>
            </a:r>
            <a:r>
              <a:rPr lang="en-US" sz="2800" smtClean="0">
                <a:cs typeface="+mn-cs"/>
              </a:rPr>
              <a:t> Crane Technical Paper #410. </a:t>
            </a:r>
          </a:p>
          <a:p>
            <a:pPr eaLnBrk="1" hangingPunct="1">
              <a:defRPr/>
            </a:pPr>
            <a:r>
              <a:rPr lang="en-US" sz="2800" smtClean="0">
                <a:cs typeface="+mn-cs"/>
              </a:rPr>
              <a:t>R.H. Kropschot, et. al., </a:t>
            </a:r>
            <a:r>
              <a:rPr lang="ja-JP" altLang="en-US" sz="2800" smtClean="0">
                <a:latin typeface="Arial"/>
                <a:cs typeface="+mn-cs"/>
              </a:rPr>
              <a:t>“</a:t>
            </a:r>
            <a:r>
              <a:rPr lang="en-US" sz="2800" smtClean="0">
                <a:cs typeface="+mn-cs"/>
              </a:rPr>
              <a:t>Technology of Liquid Helium,</a:t>
            </a:r>
            <a:r>
              <a:rPr lang="ja-JP" altLang="en-US" sz="2800" smtClean="0">
                <a:latin typeface="Arial"/>
                <a:cs typeface="+mn-cs"/>
              </a:rPr>
              <a:t>”</a:t>
            </a:r>
            <a:r>
              <a:rPr lang="en-US" sz="2800" smtClean="0">
                <a:cs typeface="+mn-cs"/>
              </a:rPr>
              <a:t> NBS Monograph 111</a:t>
            </a:r>
          </a:p>
          <a:p>
            <a:pPr eaLnBrk="1" hangingPunct="1">
              <a:defRPr/>
            </a:pPr>
            <a:r>
              <a:rPr lang="en-US" sz="2800" smtClean="0">
                <a:cs typeface="+mn-cs"/>
              </a:rPr>
              <a:t>Ascher H. Shapiro, </a:t>
            </a:r>
            <a:r>
              <a:rPr lang="ja-JP" altLang="en-US" sz="2800" smtClean="0">
                <a:latin typeface="Arial"/>
                <a:cs typeface="+mn-cs"/>
              </a:rPr>
              <a:t>“</a:t>
            </a:r>
            <a:r>
              <a:rPr lang="en-US" sz="2800" smtClean="0">
                <a:cs typeface="+mn-cs"/>
              </a:rPr>
              <a:t>The Dynamics and Thermodynamics of Compressible Fluid Flow,</a:t>
            </a:r>
            <a:r>
              <a:rPr lang="ja-JP" altLang="en-US" sz="2800" smtClean="0">
                <a:latin typeface="Arial"/>
                <a:cs typeface="+mn-cs"/>
              </a:rPr>
              <a:t>”</a:t>
            </a:r>
            <a:r>
              <a:rPr lang="en-US" sz="2800" smtClean="0">
                <a:cs typeface="+mn-cs"/>
              </a:rPr>
              <a:t> Wiley, 1953.  </a:t>
            </a:r>
          </a:p>
          <a:p>
            <a:pPr eaLnBrk="1" hangingPunct="1">
              <a:defRPr/>
            </a:pP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8C139F9F-2687-3543-B7F8-EA7F06F455CA}" type="slidenum">
              <a:rPr lang="en-US"/>
              <a:pPr>
                <a:defRPr/>
              </a:pPr>
              <a:t>107</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lIns="91440" tIns="45720" rIns="91440" bIns="45720">
            <a:normAutofit fontScale="90000"/>
          </a:bodyPr>
          <a:lstStyle/>
          <a:p>
            <a:pPr eaLnBrk="1" hangingPunct="1"/>
            <a:r>
              <a:rPr lang="en-US"/>
              <a:t>Protection from cryogenic hazards </a:t>
            </a:r>
          </a:p>
        </p:txBody>
      </p:sp>
      <p:sp>
        <p:nvSpPr>
          <p:cNvPr id="238595" name="Rectangle 3"/>
          <p:cNvSpPr>
            <a:spLocks noGrp="1" noChangeArrowheads="1"/>
          </p:cNvSpPr>
          <p:nvPr>
            <p:ph idx="1"/>
          </p:nvPr>
        </p:nvSpPr>
        <p:spPr/>
        <p:txBody>
          <a:bodyPr lIns="91440" tIns="45720" rIns="91440" bIns="45720"/>
          <a:lstStyle/>
          <a:p>
            <a:pPr defTabSz="457200" eaLnBrk="1" hangingPunct="1"/>
            <a:r>
              <a:rPr lang="en-US" sz="1800"/>
              <a:t>Always wear personal protective equipment while handling cryogenic liquids. This includes: gloves, face shields, hearing protection, loose fitting thermal insulated or leather long sleeve shirts, trousers, safety shoes</a:t>
            </a:r>
          </a:p>
          <a:p>
            <a:pPr defTabSz="457200" eaLnBrk="1" hangingPunct="1"/>
            <a:r>
              <a:rPr lang="en-US" sz="1800"/>
              <a:t>Only trained and qualified personal should be allowed to handle, transport or storing liquefied gases.</a:t>
            </a:r>
          </a:p>
          <a:p>
            <a:pPr defTabSz="457200" eaLnBrk="1" hangingPunct="1"/>
            <a:r>
              <a:rPr lang="en-US" sz="1800"/>
              <a:t>Proper storage is essential for cryogenic fluids</a:t>
            </a:r>
          </a:p>
          <a:p>
            <a:pPr defTabSz="457200" eaLnBrk="1" hangingPunct="1"/>
            <a:r>
              <a:rPr lang="en-US" sz="1800"/>
              <a:t>Depressurize system </a:t>
            </a:r>
          </a:p>
          <a:p>
            <a:pPr defTabSz="457200" eaLnBrk="1" hangingPunct="1"/>
            <a:r>
              <a:rPr lang="en-US" sz="1800"/>
              <a:t>Stand aside from vent </a:t>
            </a:r>
          </a:p>
          <a:p>
            <a:pPr defTabSz="457200" eaLnBrk="1" hangingPunct="1"/>
            <a:r>
              <a:rPr lang="en-US" sz="1800"/>
              <a:t>Be aware of closed volumes into which liquid cryogens might leak</a:t>
            </a:r>
          </a:p>
          <a:p>
            <a:pPr defTabSz="457200" eaLnBrk="1" hangingPunct="1"/>
            <a:r>
              <a:rPr lang="en-US" sz="1800"/>
              <a:t>Do not leave open mouth dewars open</a:t>
            </a:r>
          </a:p>
          <a:p>
            <a:pPr defTabSz="457200" eaLnBrk="1" hangingPunct="1"/>
            <a:r>
              <a:rPr lang="en-US" sz="1800"/>
              <a:t>Purge and evacuate all equipment before operation</a:t>
            </a:r>
          </a:p>
          <a:p>
            <a:pPr defTabSz="457200" eaLnBrk="1" hangingPunct="1"/>
            <a:r>
              <a:rPr lang="en-US" sz="1800"/>
              <a:t>Use cryogens in a properly ventilated areas only</a:t>
            </a:r>
            <a:endParaRPr lang="en-US" sz="1400"/>
          </a:p>
        </p:txBody>
      </p:sp>
      <p:sp>
        <p:nvSpPr>
          <p:cNvPr id="5" name="Date Placeholder 1"/>
          <p:cNvSpPr>
            <a:spLocks noGrp="1"/>
          </p:cNvSpPr>
          <p:nvPr>
            <p:ph type="dt" sz="half" idx="10"/>
          </p:nvPr>
        </p:nvSpPr>
        <p:spPr/>
        <p:txBody>
          <a:bodyPr/>
          <a:lstStyle/>
          <a:p>
            <a:r>
              <a:rPr lang="en-US" smtClean="0"/>
              <a:t>USPAS,         January, 2017</a:t>
            </a:r>
            <a:endParaRPr lang="en-US"/>
          </a:p>
        </p:txBody>
      </p:sp>
      <p:sp>
        <p:nvSpPr>
          <p:cNvPr id="6" name="Footer Placeholder 2"/>
          <p:cNvSpPr>
            <a:spLocks noGrp="1"/>
          </p:cNvSpPr>
          <p:nvPr>
            <p:ph type="ftr" sz="quarter" idx="11"/>
          </p:nvPr>
        </p:nvSpPr>
        <p:spPr/>
        <p:txBody>
          <a:bodyPr/>
          <a:lstStyle/>
          <a:p>
            <a:r>
              <a:rPr lang="en-US" smtClean="0"/>
              <a:t>Cryogenic Safety, Tom Peterson and John Weisend</a:t>
            </a:r>
            <a:endParaRPr lang="en-US"/>
          </a:p>
        </p:txBody>
      </p:sp>
      <p:sp>
        <p:nvSpPr>
          <p:cNvPr id="7" name="Slide Number Placeholder 3"/>
          <p:cNvSpPr>
            <a:spLocks noGrp="1"/>
          </p:cNvSpPr>
          <p:nvPr>
            <p:ph type="sldNum" sz="quarter" idx="12"/>
          </p:nvPr>
        </p:nvSpPr>
        <p:spPr/>
        <p:txBody>
          <a:bodyPr/>
          <a:lstStyle/>
          <a:p>
            <a:endParaRPr lang="en-US"/>
          </a:p>
          <a:p>
            <a:fld id="{DCFD364E-A227-B54A-8AEE-4760EBA04B4C}" type="slidenum">
              <a:rPr lang="en-US"/>
              <a:pPr/>
              <a:t>11</a:t>
            </a:fld>
            <a:endParaRPr lang="en-US" sz="1400"/>
          </a:p>
        </p:txBody>
      </p:sp>
      <p:sp>
        <p:nvSpPr>
          <p:cNvPr id="238596"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1E8A1E6A-C14D-214D-AF75-D6D1304E694E}" type="slidenum">
              <a:rPr lang="en-US" sz="1200">
                <a:solidFill>
                  <a:srgbClr val="898989"/>
                </a:solidFill>
                <a:cs typeface="ＭＳ Ｐゴシック" charset="0"/>
              </a:rPr>
              <a:pPr algn="r"/>
              <a:t>11</a:t>
            </a:fld>
            <a:endParaRPr lang="en-US" sz="1400">
              <a:solidFill>
                <a:srgbClr val="898989"/>
              </a:solidFill>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Lessons Learned</a:t>
            </a:r>
          </a:p>
        </p:txBody>
      </p:sp>
      <p:sp>
        <p:nvSpPr>
          <p:cNvPr id="223235" name="Rectangle 3"/>
          <p:cNvSpPr>
            <a:spLocks noGrp="1" noChangeArrowheads="1"/>
          </p:cNvSpPr>
          <p:nvPr>
            <p:ph idx="1"/>
          </p:nvPr>
        </p:nvSpPr>
        <p:spPr/>
        <p:txBody>
          <a:bodyPr/>
          <a:lstStyle/>
          <a:p>
            <a:r>
              <a:rPr lang="en-US" sz="2800" dirty="0"/>
              <a:t>The following are a set of </a:t>
            </a:r>
            <a:r>
              <a:rPr lang="ja-JP" altLang="en-US" sz="2800" dirty="0">
                <a:latin typeface="Arial"/>
              </a:rPr>
              <a:t>“</a:t>
            </a:r>
            <a:r>
              <a:rPr lang="en-US" sz="2800" dirty="0"/>
              <a:t>lessons learned</a:t>
            </a:r>
            <a:r>
              <a:rPr lang="ja-JP" altLang="en-US" sz="2800" dirty="0">
                <a:latin typeface="Arial"/>
              </a:rPr>
              <a:t>”</a:t>
            </a:r>
            <a:r>
              <a:rPr lang="en-US" sz="2800" dirty="0"/>
              <a:t> which have been compiled from various sources.  One primary source of lessons learned is the</a:t>
            </a:r>
            <a:r>
              <a:rPr lang="en-US" sz="2800" dirty="0">
                <a:latin typeface="ArialMS" charset="0"/>
              </a:rPr>
              <a:t> </a:t>
            </a:r>
            <a:r>
              <a:rPr lang="en-US" sz="2800" u="sng" dirty="0">
                <a:solidFill>
                  <a:srgbClr val="001477"/>
                </a:solidFill>
              </a:rPr>
              <a:t>American Industrial Hygiene Association</a:t>
            </a:r>
            <a:r>
              <a:rPr lang="en-US" sz="2800" dirty="0"/>
              <a:t>, which has a section of their website describing several cryogenic accidents:  </a:t>
            </a:r>
            <a:r>
              <a:rPr lang="en-US" sz="2800" dirty="0">
                <a:hlinkClick r:id="rId2"/>
              </a:rPr>
              <a:t>http://www2.umdnj.edu/eohssweb/aiha/accidents/cryogens.htm</a:t>
            </a:r>
            <a:r>
              <a:rPr lang="en-US" sz="2800" dirty="0"/>
              <a:t> has been used as a source of some different examples of cryogenic hazards.  </a:t>
            </a:r>
            <a:endParaRPr lang="en-US" dirty="0"/>
          </a:p>
        </p:txBody>
      </p:sp>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31E96B70-5030-FF47-8442-6416B4345035}" type="slidenum">
              <a:rPr lang="en-US"/>
              <a:pPr/>
              <a:t>12</a:t>
            </a:fld>
            <a:endParaRPr 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457200"/>
            <a:ext cx="7772400" cy="838200"/>
          </a:xfrm>
        </p:spPr>
        <p:txBody>
          <a:bodyPr/>
          <a:lstStyle/>
          <a:p>
            <a:r>
              <a:rPr lang="en-US" dirty="0"/>
              <a:t>Lessons Learned </a:t>
            </a:r>
          </a:p>
        </p:txBody>
      </p:sp>
      <p:sp>
        <p:nvSpPr>
          <p:cNvPr id="200707" name="Rectangle 3"/>
          <p:cNvSpPr>
            <a:spLocks noGrp="1" noChangeArrowheads="1"/>
          </p:cNvSpPr>
          <p:nvPr>
            <p:ph idx="1"/>
          </p:nvPr>
        </p:nvSpPr>
        <p:spPr>
          <a:xfrm>
            <a:off x="685800" y="1371600"/>
            <a:ext cx="7772400" cy="4724400"/>
          </a:xfrm>
        </p:spPr>
        <p:txBody>
          <a:bodyPr/>
          <a:lstStyle/>
          <a:p>
            <a:r>
              <a:rPr lang="en-US" sz="2400" dirty="0"/>
              <a:t>Empty 55 gallon drum (1999)</a:t>
            </a:r>
          </a:p>
          <a:p>
            <a:pPr lvl="1"/>
            <a:r>
              <a:rPr lang="en-US" sz="2000" dirty="0"/>
              <a:t>At the Nevada Test Site, a waste handler was opening new, empty 55 gallon open-top drums. Upon removing the bolt from the drum lid clamp, the ring blew off and the lid was ejected approximately 5 to 10 feet in the air, just missing the Waste Handler's face. The drum did not hiss or show signs of pressurization. </a:t>
            </a:r>
          </a:p>
          <a:p>
            <a:pPr lvl="1"/>
            <a:r>
              <a:rPr lang="en-US" sz="2000" dirty="0"/>
              <a:t>Because the Waste Handler had been properly trained to stand away from the drum while opening it, he was not injured. </a:t>
            </a:r>
          </a:p>
          <a:p>
            <a:pPr lvl="1"/>
            <a:r>
              <a:rPr lang="en-US" sz="2000" dirty="0"/>
              <a:t>The event was caused by the drums being manufactured and sealed at sea level in Los Angeles and subsequently shipped to a much higher elevation of approximately 6,000 feet at the Nevada Test Site. The increased elevation, combined with the midday heat, created sufficient pressure buildup to cause the lid to blow off when the ring was being released.</a:t>
            </a:r>
          </a:p>
          <a:p>
            <a:pPr lvl="1"/>
            <a:r>
              <a:rPr lang="en-US" sz="2000" dirty="0">
                <a:solidFill>
                  <a:srgbClr val="CC0000"/>
                </a:solidFill>
              </a:rPr>
              <a:t>Lesson -- large force with small pressure times large area</a:t>
            </a:r>
            <a:r>
              <a:rPr lang="en-US" sz="2000" dirty="0"/>
              <a:t> </a:t>
            </a:r>
            <a:endParaRPr lang="en-US" dirty="0"/>
          </a:p>
        </p:txBody>
      </p:sp>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DAA00158-0832-1246-B11D-6E6C8A9EABE7}" type="slidenum">
              <a:rPr lang="en-US"/>
              <a:pPr/>
              <a:t>13</a:t>
            </a:fld>
            <a:endParaRPr 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726B369B-50FB-4245-8118-3C97B4FBA1E3}" type="slidenum">
              <a:rPr lang="en-US"/>
              <a:pPr/>
              <a:t>14</a:t>
            </a:fld>
            <a:endParaRPr lang="en-US" sz="1400"/>
          </a:p>
        </p:txBody>
      </p:sp>
      <p:sp>
        <p:nvSpPr>
          <p:cNvPr id="202754" name="Rectangle 2"/>
          <p:cNvSpPr>
            <a:spLocks noGrp="1" noChangeArrowheads="1"/>
          </p:cNvSpPr>
          <p:nvPr>
            <p:ph type="title"/>
          </p:nvPr>
        </p:nvSpPr>
        <p:spPr>
          <a:xfrm>
            <a:off x="381000" y="457200"/>
            <a:ext cx="8382000" cy="685799"/>
          </a:xfrm>
        </p:spPr>
        <p:txBody>
          <a:bodyPr/>
          <a:lstStyle/>
          <a:p>
            <a:r>
              <a:rPr lang="en-US" dirty="0"/>
              <a:t>Lessons learned (continued) </a:t>
            </a:r>
          </a:p>
        </p:txBody>
      </p:sp>
      <p:sp>
        <p:nvSpPr>
          <p:cNvPr id="202755" name="Rectangle 3"/>
          <p:cNvSpPr>
            <a:spLocks noGrp="1" noChangeArrowheads="1"/>
          </p:cNvSpPr>
          <p:nvPr>
            <p:ph type="body" idx="1"/>
          </p:nvPr>
        </p:nvSpPr>
        <p:spPr>
          <a:xfrm>
            <a:off x="382588" y="1219200"/>
            <a:ext cx="8382000" cy="4876800"/>
          </a:xfrm>
        </p:spPr>
        <p:txBody>
          <a:bodyPr/>
          <a:lstStyle/>
          <a:p>
            <a:r>
              <a:rPr lang="en-US" sz="2400" dirty="0"/>
              <a:t>50 liter LN2 laboratory </a:t>
            </a:r>
            <a:r>
              <a:rPr lang="en-US" sz="2400" dirty="0" err="1"/>
              <a:t>dewar</a:t>
            </a:r>
            <a:r>
              <a:rPr lang="en-US" sz="2400" dirty="0"/>
              <a:t> explosion </a:t>
            </a:r>
          </a:p>
          <a:p>
            <a:pPr lvl="1"/>
            <a:r>
              <a:rPr lang="en-US" sz="2000" dirty="0"/>
              <a:t>Transfer of LN2 from 160 liter </a:t>
            </a:r>
            <a:r>
              <a:rPr lang="en-US" sz="2000" dirty="0" err="1"/>
              <a:t>dewar</a:t>
            </a:r>
            <a:r>
              <a:rPr lang="en-US" sz="2000" dirty="0"/>
              <a:t> to 50 liter </a:t>
            </a:r>
            <a:r>
              <a:rPr lang="ja-JP" altLang="en-US" sz="2000" dirty="0">
                <a:latin typeface="Arial"/>
              </a:rPr>
              <a:t>“</a:t>
            </a:r>
            <a:r>
              <a:rPr lang="en-US" sz="2000" dirty="0"/>
              <a:t>laboratory</a:t>
            </a:r>
            <a:r>
              <a:rPr lang="ja-JP" altLang="en-US" sz="2000" dirty="0">
                <a:latin typeface="Arial"/>
              </a:rPr>
              <a:t>”</a:t>
            </a:r>
            <a:r>
              <a:rPr lang="en-US" sz="2000" dirty="0"/>
              <a:t> </a:t>
            </a:r>
            <a:r>
              <a:rPr lang="en-US" sz="2000" dirty="0" err="1"/>
              <a:t>dewar</a:t>
            </a:r>
            <a:r>
              <a:rPr lang="en-US" sz="2000" dirty="0"/>
              <a:t> </a:t>
            </a:r>
          </a:p>
          <a:p>
            <a:pPr lvl="1"/>
            <a:r>
              <a:rPr lang="en-US" sz="2000" dirty="0"/>
              <a:t>Flex hose end from 160 l </a:t>
            </a:r>
            <a:r>
              <a:rPr lang="en-US" sz="2000" dirty="0" err="1"/>
              <a:t>dewar</a:t>
            </a:r>
            <a:r>
              <a:rPr lang="en-US" sz="2000" dirty="0"/>
              <a:t> would not fit in lab </a:t>
            </a:r>
            <a:r>
              <a:rPr lang="en-US" sz="2000" dirty="0" err="1"/>
              <a:t>dewar</a:t>
            </a:r>
            <a:r>
              <a:rPr lang="en-US" sz="2000" dirty="0"/>
              <a:t> neck (normally a </a:t>
            </a:r>
            <a:r>
              <a:rPr lang="ja-JP" altLang="en-US" sz="2000" dirty="0">
                <a:latin typeface="Arial"/>
              </a:rPr>
              <a:t>“</a:t>
            </a:r>
            <a:r>
              <a:rPr lang="en-US" sz="2000" dirty="0"/>
              <a:t>wand</a:t>
            </a:r>
            <a:r>
              <a:rPr lang="ja-JP" altLang="en-US" sz="2000" dirty="0">
                <a:latin typeface="Arial"/>
              </a:rPr>
              <a:t>”</a:t>
            </a:r>
            <a:r>
              <a:rPr lang="en-US" sz="2000" dirty="0"/>
              <a:t> is inserted for filling), so a connection was made with rubber hose over the OUTSIDE of the lab </a:t>
            </a:r>
            <a:r>
              <a:rPr lang="en-US" sz="2000" dirty="0" err="1"/>
              <a:t>dewar</a:t>
            </a:r>
            <a:r>
              <a:rPr lang="en-US" sz="2000" dirty="0"/>
              <a:t> neck and transfer hose end </a:t>
            </a:r>
          </a:p>
          <a:p>
            <a:pPr lvl="1"/>
            <a:r>
              <a:rPr lang="ja-JP" altLang="en-US" sz="2000" dirty="0">
                <a:latin typeface="Arial"/>
              </a:rPr>
              <a:t>“</a:t>
            </a:r>
            <a:r>
              <a:rPr lang="en-US" sz="2000" dirty="0"/>
              <a:t>Slot</a:t>
            </a:r>
            <a:r>
              <a:rPr lang="ja-JP" altLang="en-US" sz="2000" dirty="0">
                <a:latin typeface="Arial"/>
              </a:rPr>
              <a:t>”</a:t>
            </a:r>
            <a:r>
              <a:rPr lang="en-US" sz="2000" dirty="0"/>
              <a:t> cut in rubber hose for vent </a:t>
            </a:r>
          </a:p>
          <a:p>
            <a:pPr lvl="1"/>
            <a:r>
              <a:rPr lang="en-US" sz="2000" dirty="0"/>
              <a:t>Failure not initially caused by overpressure, but by cooling of upper part of neck during fill!  Seal between neck and vacuum jacket broke due to differential thermal contraction.  </a:t>
            </a:r>
          </a:p>
          <a:p>
            <a:pPr lvl="1"/>
            <a:r>
              <a:rPr lang="en-US" sz="2000" dirty="0"/>
              <a:t>Seal to vacuum jacket broke after lab </a:t>
            </a:r>
            <a:r>
              <a:rPr lang="en-US" sz="2000" dirty="0" err="1"/>
              <a:t>dewar</a:t>
            </a:r>
            <a:r>
              <a:rPr lang="en-US" sz="2000" dirty="0"/>
              <a:t> nearly full, subsequent overpressure  with lack of sufficient vent caused explosion of lab </a:t>
            </a:r>
            <a:r>
              <a:rPr lang="en-US" sz="2000" dirty="0" err="1"/>
              <a:t>dewar</a:t>
            </a:r>
            <a:r>
              <a:rPr lang="en-US" sz="2000" dirty="0"/>
              <a:t> </a:t>
            </a:r>
          </a:p>
          <a:p>
            <a:pPr lvl="1"/>
            <a:r>
              <a:rPr lang="en-US" sz="2000" dirty="0"/>
              <a:t>One person badly injured </a:t>
            </a:r>
          </a:p>
          <a:p>
            <a:pPr lvl="1"/>
            <a:r>
              <a:rPr lang="en-US" sz="2000" dirty="0">
                <a:solidFill>
                  <a:srgbClr val="CC0000"/>
                </a:solidFill>
              </a:rPr>
              <a:t>Lesson -- rupture of insulating vacuum with restricted venting resulted in explosion</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686D74ED-0FAA-8B4B-9987-D7C3A0ECD7B5}" type="slidenum">
              <a:rPr lang="en-US"/>
              <a:pPr/>
              <a:t>15</a:t>
            </a:fld>
            <a:endParaRPr lang="en-US" sz="1400"/>
          </a:p>
        </p:txBody>
      </p:sp>
      <p:sp>
        <p:nvSpPr>
          <p:cNvPr id="205826" name="Rectangle 2"/>
          <p:cNvSpPr>
            <a:spLocks noGrp="1" noChangeArrowheads="1"/>
          </p:cNvSpPr>
          <p:nvPr>
            <p:ph type="title"/>
          </p:nvPr>
        </p:nvSpPr>
        <p:spPr>
          <a:xfrm>
            <a:off x="685800" y="457200"/>
            <a:ext cx="7772400" cy="762000"/>
          </a:xfrm>
        </p:spPr>
        <p:txBody>
          <a:bodyPr/>
          <a:lstStyle/>
          <a:p>
            <a:r>
              <a:rPr lang="en-US" dirty="0"/>
              <a:t>Lessons learned (continued)</a:t>
            </a:r>
          </a:p>
        </p:txBody>
      </p:sp>
      <p:sp>
        <p:nvSpPr>
          <p:cNvPr id="205827" name="Rectangle 3"/>
          <p:cNvSpPr>
            <a:spLocks noGrp="1" noChangeArrowheads="1"/>
          </p:cNvSpPr>
          <p:nvPr>
            <p:ph type="body" idx="1"/>
          </p:nvPr>
        </p:nvSpPr>
        <p:spPr>
          <a:xfrm>
            <a:off x="685800" y="1295400"/>
            <a:ext cx="7772400" cy="4800600"/>
          </a:xfrm>
        </p:spPr>
        <p:txBody>
          <a:bodyPr/>
          <a:lstStyle/>
          <a:p>
            <a:pPr>
              <a:lnSpc>
                <a:spcPct val="90000"/>
              </a:lnSpc>
            </a:pPr>
            <a:r>
              <a:rPr lang="en-US" sz="2000" dirty="0"/>
              <a:t>Two workers at a Union Carbide plant were inspecting a flange surface on a 48</a:t>
            </a:r>
            <a:r>
              <a:rPr lang="ja-JP" altLang="en-US" sz="2000" dirty="0">
                <a:latin typeface="Arial"/>
              </a:rPr>
              <a:t>”</a:t>
            </a:r>
            <a:r>
              <a:rPr lang="en-US" sz="2000" dirty="0"/>
              <a:t> diameter pipe with an ultraviolet light.  </a:t>
            </a:r>
          </a:p>
          <a:p>
            <a:pPr>
              <a:lnSpc>
                <a:spcPct val="90000"/>
              </a:lnSpc>
            </a:pPr>
            <a:r>
              <a:rPr lang="en-US" sz="2000" dirty="0"/>
              <a:t>They draped black plastic over the end of the pipe to create shade for seeing any glow from material in the ultraviolet.  </a:t>
            </a:r>
          </a:p>
          <a:p>
            <a:pPr>
              <a:lnSpc>
                <a:spcPct val="90000"/>
              </a:lnSpc>
            </a:pPr>
            <a:r>
              <a:rPr lang="en-US" sz="2000" dirty="0"/>
              <a:t>The workers did not know there were some sources of nitrogen connected to the pipe.  In fact, one of the workers had helped to start a purge on another section of pipe.  But the system was so complex, he did not know they were connected.  </a:t>
            </a:r>
          </a:p>
          <a:p>
            <a:pPr>
              <a:lnSpc>
                <a:spcPct val="90000"/>
              </a:lnSpc>
            </a:pPr>
            <a:r>
              <a:rPr lang="en-US" sz="2000" dirty="0"/>
              <a:t>When they went under the cover to do the inspection, both workers quickly passed out from lack of oxygen.  One died; the other was seriously injured.  </a:t>
            </a:r>
          </a:p>
          <a:p>
            <a:pPr>
              <a:lnSpc>
                <a:spcPct val="90000"/>
              </a:lnSpc>
            </a:pPr>
            <a:r>
              <a:rPr lang="en-US" sz="2000" dirty="0"/>
              <a:t>OSHA ultimately cited the company for violation of the confined space entry standard.  </a:t>
            </a:r>
          </a:p>
          <a:p>
            <a:pPr>
              <a:lnSpc>
                <a:spcPct val="90000"/>
              </a:lnSpc>
            </a:pPr>
            <a:r>
              <a:rPr lang="en-US" sz="2000" dirty="0">
                <a:solidFill>
                  <a:srgbClr val="CC0000"/>
                </a:solidFill>
              </a:rPr>
              <a:t>Lesson -- be aware of potentially confined spaces, possible unlabeled ODH hazards</a:t>
            </a:r>
            <a:r>
              <a:rPr lang="en-US" sz="20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81000" y="609600"/>
            <a:ext cx="8382000" cy="914400"/>
          </a:xfrm>
        </p:spPr>
        <p:txBody>
          <a:bodyPr/>
          <a:lstStyle/>
          <a:p>
            <a:pPr eaLnBrk="1" hangingPunct="1">
              <a:defRPr/>
            </a:pPr>
            <a:r>
              <a:rPr lang="en-US" smtClean="0">
                <a:cs typeface="+mj-cs"/>
              </a:rPr>
              <a:t>Topics in cryogenic pressure safety </a:t>
            </a:r>
          </a:p>
        </p:txBody>
      </p:sp>
      <p:sp>
        <p:nvSpPr>
          <p:cNvPr id="395267"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400" dirty="0" smtClean="0">
                <a:cs typeface="+mn-cs"/>
              </a:rPr>
              <a:t>ASME pressure vessel code, ASME pressure piping code</a:t>
            </a:r>
          </a:p>
          <a:p>
            <a:pPr lvl="1" eaLnBrk="1" hangingPunct="1">
              <a:lnSpc>
                <a:spcPct val="90000"/>
              </a:lnSpc>
              <a:defRPr/>
            </a:pPr>
            <a:r>
              <a:rPr lang="en-US" sz="2000" dirty="0" smtClean="0"/>
              <a:t>We will not discuss vessel or piping code details, just provide some references to relevant sections </a:t>
            </a:r>
          </a:p>
          <a:p>
            <a:pPr eaLnBrk="1" hangingPunct="1">
              <a:lnSpc>
                <a:spcPct val="90000"/>
              </a:lnSpc>
              <a:defRPr/>
            </a:pPr>
            <a:r>
              <a:rPr lang="en-US" sz="2400" dirty="0" smtClean="0">
                <a:cs typeface="+mn-cs"/>
              </a:rPr>
              <a:t>Sources of pressure </a:t>
            </a:r>
          </a:p>
          <a:p>
            <a:pPr eaLnBrk="1" hangingPunct="1">
              <a:lnSpc>
                <a:spcPct val="90000"/>
              </a:lnSpc>
              <a:defRPr/>
            </a:pPr>
            <a:r>
              <a:rPr lang="en-US" sz="2400" dirty="0" smtClean="0">
                <a:cs typeface="+mn-cs"/>
              </a:rPr>
              <a:t>Thermodynamics of cryogen expansion and venting </a:t>
            </a:r>
          </a:p>
          <a:p>
            <a:pPr eaLnBrk="1" hangingPunct="1">
              <a:lnSpc>
                <a:spcPct val="90000"/>
              </a:lnSpc>
              <a:defRPr/>
            </a:pPr>
            <a:r>
              <a:rPr lang="en-US" sz="2400" dirty="0" smtClean="0">
                <a:cs typeface="+mn-cs"/>
              </a:rPr>
              <a:t>Analytical methods for vent line and relief sizing</a:t>
            </a:r>
          </a:p>
          <a:p>
            <a:pPr eaLnBrk="1" hangingPunct="1">
              <a:lnSpc>
                <a:spcPct val="90000"/>
              </a:lnSpc>
              <a:defRPr/>
            </a:pPr>
            <a:r>
              <a:rPr lang="en-US" sz="2400" dirty="0" smtClean="0">
                <a:cs typeface="+mn-cs"/>
              </a:rPr>
              <a:t>Relief devices </a:t>
            </a:r>
          </a:p>
          <a:p>
            <a:pPr eaLnBrk="1" hangingPunct="1">
              <a:lnSpc>
                <a:spcPct val="90000"/>
              </a:lnSpc>
              <a:defRPr/>
            </a:pPr>
            <a:r>
              <a:rPr lang="en-US" sz="2400" dirty="0" smtClean="0">
                <a:cs typeface="+mn-cs"/>
              </a:rPr>
              <a:t>Example of a venting system analysis </a:t>
            </a:r>
          </a:p>
          <a:p>
            <a:pPr eaLnBrk="1" hangingPunct="1">
              <a:lnSpc>
                <a:spcPct val="90000"/>
              </a:lnSpc>
              <a:defRPr/>
            </a:pPr>
            <a:r>
              <a:rPr lang="en-US" sz="2400" dirty="0" smtClean="0">
                <a:cs typeface="+mn-cs"/>
              </a:rPr>
              <a:t>Examples of the impact on cryostat design </a:t>
            </a:r>
          </a:p>
          <a:p>
            <a:pPr eaLnBrk="1" hangingPunct="1">
              <a:lnSpc>
                <a:spcPct val="90000"/>
              </a:lnSpc>
              <a:defRPr/>
            </a:pPr>
            <a:r>
              <a:rPr lang="en-US" sz="2400" dirty="0" smtClean="0">
                <a:cs typeface="+mn-cs"/>
              </a:rPr>
              <a:t>Oxygen Deficiency Hazard (ODH) analysis</a:t>
            </a:r>
          </a:p>
          <a:p>
            <a:pPr eaLnBrk="1" hangingPunct="1">
              <a:lnSpc>
                <a:spcPct val="90000"/>
              </a:lnSpc>
              <a:defRPr/>
            </a:pPr>
            <a:r>
              <a:rPr lang="en-US" sz="2400" dirty="0" smtClean="0">
                <a:cs typeface="+mn-cs"/>
              </a:rPr>
              <a:t>Conclusions and references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118801E1-C41A-3E4F-AC97-529571F06E3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en-US" smtClean="0">
                <a:cs typeface="+mj-cs"/>
              </a:rPr>
              <a:t>Pressure vessel and piping codes</a:t>
            </a:r>
          </a:p>
        </p:txBody>
      </p:sp>
      <p:sp>
        <p:nvSpPr>
          <p:cNvPr id="397315" name="Rectangle 3"/>
          <p:cNvSpPr>
            <a:spLocks noGrp="1" noChangeArrowheads="1"/>
          </p:cNvSpPr>
          <p:nvPr>
            <p:ph type="body" idx="1"/>
          </p:nvPr>
        </p:nvSpPr>
        <p:spPr/>
        <p:txBody>
          <a:bodyPr/>
          <a:lstStyle/>
          <a:p>
            <a:pPr eaLnBrk="1" hangingPunct="1">
              <a:lnSpc>
                <a:spcPct val="90000"/>
              </a:lnSpc>
              <a:defRPr/>
            </a:pPr>
            <a:r>
              <a:rPr lang="en-US" sz="2400" smtClean="0">
                <a:cs typeface="+mn-cs"/>
              </a:rPr>
              <a:t>ASME Boiler and Pressure Vessel Code and ASME B31 Piping Codes </a:t>
            </a:r>
          </a:p>
          <a:p>
            <a:pPr lvl="1" eaLnBrk="1" hangingPunct="1">
              <a:lnSpc>
                <a:spcPct val="90000"/>
              </a:lnSpc>
              <a:defRPr/>
            </a:pPr>
            <a:r>
              <a:rPr lang="en-US" sz="2000" smtClean="0"/>
              <a:t>I will not go into detail about the design of pressure vessels or piping per ASME code </a:t>
            </a:r>
          </a:p>
          <a:p>
            <a:pPr lvl="2" eaLnBrk="1" hangingPunct="1">
              <a:lnSpc>
                <a:spcPct val="90000"/>
              </a:lnSpc>
              <a:defRPr/>
            </a:pPr>
            <a:r>
              <a:rPr lang="en-US" sz="1800" smtClean="0"/>
              <a:t>Will focus on emergency venting and system issues </a:t>
            </a:r>
          </a:p>
          <a:p>
            <a:pPr lvl="1" eaLnBrk="1" hangingPunct="1">
              <a:lnSpc>
                <a:spcPct val="90000"/>
              </a:lnSpc>
              <a:defRPr/>
            </a:pPr>
            <a:r>
              <a:rPr lang="en-US" sz="2000" smtClean="0"/>
              <a:t>In general, we try to purchase vessels built to the code from code-authorized shops </a:t>
            </a:r>
          </a:p>
          <a:p>
            <a:pPr lvl="1" eaLnBrk="1" hangingPunct="1">
              <a:lnSpc>
                <a:spcPct val="90000"/>
              </a:lnSpc>
              <a:defRPr/>
            </a:pPr>
            <a:r>
              <a:rPr lang="en-US" sz="2000" smtClean="0"/>
              <a:t>Where code-stamping is not possible, we design (or specify designs) to the intent of the code and note implications of exceptions to the code </a:t>
            </a:r>
          </a:p>
          <a:p>
            <a:pPr eaLnBrk="1" hangingPunct="1">
              <a:lnSpc>
                <a:spcPct val="90000"/>
              </a:lnSpc>
              <a:defRPr/>
            </a:pPr>
            <a:r>
              <a:rPr lang="en-US" sz="2400" smtClean="0">
                <a:cs typeface="+mn-cs"/>
              </a:rPr>
              <a:t>Fermilab</a:t>
            </a:r>
            <a:r>
              <a:rPr lang="ja-JP" altLang="en-US" sz="2400" smtClean="0">
                <a:latin typeface="Arial"/>
                <a:cs typeface="+mn-cs"/>
              </a:rPr>
              <a:t>’</a:t>
            </a:r>
            <a:r>
              <a:rPr lang="en-US" sz="2400" smtClean="0">
                <a:cs typeface="+mn-cs"/>
              </a:rPr>
              <a:t>s ES&amp;H Manual (FESHM) pressure vessel standard, FESHM 5031, is available online at http://esh-docdb.fnal.gov/cgi-bin/ShowDocument?docid=456</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704973AD-A8D2-6944-B809-65782BA9B588}"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smtClean="0">
                <a:cs typeface="+mj-cs"/>
              </a:rPr>
              <a:t>ASME pressure vessel code -- Section VIII, Division 1</a:t>
            </a:r>
          </a:p>
        </p:txBody>
      </p:sp>
      <p:sp>
        <p:nvSpPr>
          <p:cNvPr id="459779" name="Rectangle 3"/>
          <p:cNvSpPr>
            <a:spLocks noGrp="1" noChangeArrowheads="1"/>
          </p:cNvSpPr>
          <p:nvPr>
            <p:ph type="body" idx="1"/>
          </p:nvPr>
        </p:nvSpPr>
        <p:spPr/>
        <p:txBody>
          <a:bodyPr/>
          <a:lstStyle/>
          <a:p>
            <a:pPr eaLnBrk="1" hangingPunct="1">
              <a:lnSpc>
                <a:spcPct val="90000"/>
              </a:lnSpc>
              <a:defRPr/>
            </a:pPr>
            <a:r>
              <a:rPr lang="ja-JP" altLang="en-US" sz="2400" smtClean="0">
                <a:latin typeface="Arial"/>
                <a:cs typeface="+mn-cs"/>
              </a:rPr>
              <a:t>“</a:t>
            </a:r>
            <a:r>
              <a:rPr lang="en-US" sz="2400" smtClean="0">
                <a:cs typeface="+mn-cs"/>
              </a:rPr>
              <a:t>Div. 1 is directed at the economical design of basic pressure vessels, intending to provide functionality and safety with a minimum of analysis and inspection. Rules are presented which, if applicable, must be used. Common component geometries can be designed for pressure entirely by these rules. Adherence to specified details of attachment eliminates the need for detailed analysis of these features for pressure loading. NDE of welds can typically be avoided by taking a penalty in overall thickness of a component.</a:t>
            </a:r>
            <a:r>
              <a:rPr lang="ja-JP" altLang="en-US" sz="2400" smtClean="0">
                <a:latin typeface="Arial"/>
                <a:cs typeface="+mn-cs"/>
              </a:rPr>
              <a:t>”</a:t>
            </a:r>
            <a:endParaRPr lang="en-US" sz="2400" smtClean="0">
              <a:cs typeface="+mn-cs"/>
            </a:endParaRPr>
          </a:p>
          <a:p>
            <a:pPr eaLnBrk="1" hangingPunct="1">
              <a:lnSpc>
                <a:spcPct val="90000"/>
              </a:lnSpc>
              <a:defRPr/>
            </a:pPr>
            <a:r>
              <a:rPr lang="en-US" sz="2400" smtClean="0">
                <a:cs typeface="+mn-cs"/>
              </a:rPr>
              <a:t>Quoted from </a:t>
            </a:r>
            <a:r>
              <a:rPr lang="ja-JP" altLang="en-US" sz="2400" smtClean="0">
                <a:latin typeface="Arial"/>
                <a:cs typeface="+mn-cs"/>
              </a:rPr>
              <a:t>“</a:t>
            </a:r>
            <a:r>
              <a:rPr lang="en-US" sz="2400" smtClean="0">
                <a:cs typeface="+mn-cs"/>
              </a:rPr>
              <a:t>Guidelines for the Design, Fabrication, Testing and Installation of SRF Nb Cavities,</a:t>
            </a:r>
            <a:r>
              <a:rPr lang="ja-JP" altLang="en-US" sz="2400" smtClean="0">
                <a:latin typeface="Arial"/>
                <a:cs typeface="+mn-cs"/>
              </a:rPr>
              <a:t>”</a:t>
            </a:r>
            <a:r>
              <a:rPr lang="en-US" sz="2400" smtClean="0">
                <a:cs typeface="+mn-cs"/>
              </a:rPr>
              <a:t> Fermilab Technical Division Technical Note TD-09-005</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ADE0DC60-3366-864A-9518-67BC2147D246}"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defRPr/>
            </a:pPr>
            <a:r>
              <a:rPr lang="en-US" smtClean="0">
                <a:cs typeface="+mj-cs"/>
              </a:rPr>
              <a:t>ASME pressure vessel code -- Section VIII, Division 2</a:t>
            </a:r>
          </a:p>
        </p:txBody>
      </p:sp>
      <p:sp>
        <p:nvSpPr>
          <p:cNvPr id="460803" name="Rectangle 3"/>
          <p:cNvSpPr>
            <a:spLocks noGrp="1" noChangeArrowheads="1"/>
          </p:cNvSpPr>
          <p:nvPr>
            <p:ph type="body" idx="1"/>
          </p:nvPr>
        </p:nvSpPr>
        <p:spPr/>
        <p:txBody>
          <a:bodyPr/>
          <a:lstStyle/>
          <a:p>
            <a:pPr eaLnBrk="1" hangingPunct="1">
              <a:defRPr/>
            </a:pPr>
            <a:r>
              <a:rPr lang="ja-JP" altLang="en-US" sz="2400" smtClean="0">
                <a:latin typeface="Arial"/>
                <a:cs typeface="+mn-cs"/>
              </a:rPr>
              <a:t>“</a:t>
            </a:r>
            <a:r>
              <a:rPr lang="en-US" sz="2400" smtClean="0">
                <a:cs typeface="+mn-cs"/>
              </a:rPr>
              <a:t>Div. 2 is directed at engineered pressure vessels, which can be thought of as vessels whose performance specifications justify the more extensive analysis and stricter material and fabrication controls and NDE required by this Division. Thus, while a Div. 2 vessel is likely to be more efficient than a Div. 1 vessel in terms of total material used, this efficiency is accompanied by increased design and fabrication cost.</a:t>
            </a:r>
            <a:r>
              <a:rPr lang="ja-JP" altLang="en-US" sz="2400" smtClean="0">
                <a:latin typeface="Arial"/>
                <a:cs typeface="+mn-cs"/>
              </a:rPr>
              <a:t>”</a:t>
            </a:r>
            <a:r>
              <a:rPr lang="en-US" sz="2400" smtClean="0">
                <a:cs typeface="+mn-cs"/>
              </a:rPr>
              <a:t> </a:t>
            </a:r>
          </a:p>
          <a:p>
            <a:pPr eaLnBrk="1" hangingPunct="1">
              <a:defRPr/>
            </a:pPr>
            <a:r>
              <a:rPr lang="en-US" sz="2400" smtClean="0">
                <a:cs typeface="+mn-cs"/>
              </a:rPr>
              <a:t>Quoted from </a:t>
            </a:r>
            <a:r>
              <a:rPr lang="ja-JP" altLang="en-US" sz="2400" smtClean="0">
                <a:latin typeface="Arial"/>
                <a:cs typeface="+mn-cs"/>
              </a:rPr>
              <a:t>“</a:t>
            </a:r>
            <a:r>
              <a:rPr lang="en-US" sz="2400" smtClean="0">
                <a:cs typeface="+mn-cs"/>
              </a:rPr>
              <a:t>Guidelines for the Design, Fabrication, Testing and Installation of SRF Nb Cavities,</a:t>
            </a:r>
            <a:r>
              <a:rPr lang="ja-JP" altLang="en-US" sz="2400" smtClean="0">
                <a:latin typeface="Arial"/>
                <a:cs typeface="+mn-cs"/>
              </a:rPr>
              <a:t>”</a:t>
            </a:r>
            <a:r>
              <a:rPr lang="en-US" sz="2400" smtClean="0">
                <a:cs typeface="+mn-cs"/>
              </a:rPr>
              <a:t> Fermilab Technical Division Technical Note TD-09-005</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dirty="0"/>
          </a:p>
        </p:txBody>
      </p:sp>
      <p:sp>
        <p:nvSpPr>
          <p:cNvPr id="7" name="Slide Number Placeholder 6"/>
          <p:cNvSpPr>
            <a:spLocks noGrp="1"/>
          </p:cNvSpPr>
          <p:nvPr>
            <p:ph type="sldNum" sz="quarter" idx="12"/>
          </p:nvPr>
        </p:nvSpPr>
        <p:spPr/>
        <p:txBody>
          <a:bodyPr/>
          <a:lstStyle/>
          <a:p>
            <a:pPr>
              <a:defRPr/>
            </a:pPr>
            <a:fld id="{E1C6111D-1265-4B4C-BE07-A54B8296DEC9}"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smtClean="0">
                <a:cs typeface="+mj-cs"/>
              </a:rPr>
              <a:t>Two MRI system event videos</a:t>
            </a:r>
          </a:p>
        </p:txBody>
      </p:sp>
      <p:sp>
        <p:nvSpPr>
          <p:cNvPr id="601091" name="Rectangle 3"/>
          <p:cNvSpPr>
            <a:spLocks noGrp="1" noChangeArrowheads="1"/>
          </p:cNvSpPr>
          <p:nvPr>
            <p:ph type="body" idx="1"/>
          </p:nvPr>
        </p:nvSpPr>
        <p:spPr/>
        <p:txBody>
          <a:bodyPr/>
          <a:lstStyle/>
          <a:p>
            <a:pPr eaLnBrk="1" hangingPunct="1">
              <a:defRPr/>
            </a:pPr>
            <a:r>
              <a:rPr lang="en-US" smtClean="0">
                <a:cs typeface="+mn-cs"/>
                <a:hlinkClick r:id="rId3"/>
              </a:rPr>
              <a:t>http://www.youtube.com/watch?v=1R7KsfosV-o</a:t>
            </a:r>
            <a:r>
              <a:rPr lang="en-US" smtClean="0">
                <a:cs typeface="+mn-cs"/>
              </a:rPr>
              <a:t> </a:t>
            </a:r>
          </a:p>
          <a:p>
            <a:pPr eaLnBrk="1" hangingPunct="1">
              <a:buFontTx/>
              <a:buNone/>
              <a:defRPr/>
            </a:pPr>
            <a:endParaRPr lang="en-US" smtClean="0">
              <a:cs typeface="+mn-cs"/>
            </a:endParaRPr>
          </a:p>
          <a:p>
            <a:pPr eaLnBrk="1" hangingPunct="1">
              <a:defRPr/>
            </a:pPr>
            <a:r>
              <a:rPr lang="en-US" smtClean="0">
                <a:cs typeface="+mn-cs"/>
                <a:hlinkClick r:id="rId4"/>
              </a:rPr>
              <a:t>http://www.youtube.com/watch?v=sceO38idjic&amp;feature=related</a:t>
            </a:r>
            <a:r>
              <a:rPr lang="en-US" smtClean="0">
                <a:cs typeface="+mn-cs"/>
              </a:rPr>
              <a:t> </a:t>
            </a:r>
          </a:p>
          <a:p>
            <a:pPr eaLnBrk="1" hangingPunct="1">
              <a:defRPr/>
            </a:pPr>
            <a:endParaRPr lang="en-US"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FC73198-9CC6-5543-9C6B-6BE4544B861D}"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85800" y="609600"/>
            <a:ext cx="7772400" cy="762000"/>
          </a:xfrm>
        </p:spPr>
        <p:txBody>
          <a:bodyPr/>
          <a:lstStyle/>
          <a:p>
            <a:pPr eaLnBrk="1" hangingPunct="1">
              <a:defRPr/>
            </a:pPr>
            <a:r>
              <a:rPr lang="en-US" smtClean="0">
                <a:cs typeface="+mj-cs"/>
              </a:rPr>
              <a:t>Pressure protection </a:t>
            </a:r>
          </a:p>
        </p:txBody>
      </p:sp>
      <p:sp>
        <p:nvSpPr>
          <p:cNvPr id="462851" name="Rectangle 3"/>
          <p:cNvSpPr>
            <a:spLocks noGrp="1" noChangeArrowheads="1"/>
          </p:cNvSpPr>
          <p:nvPr>
            <p:ph type="body" idx="1"/>
          </p:nvPr>
        </p:nvSpPr>
        <p:spPr>
          <a:xfrm>
            <a:off x="685800" y="1447800"/>
            <a:ext cx="7772400" cy="4648200"/>
          </a:xfrm>
        </p:spPr>
        <p:txBody>
          <a:bodyPr/>
          <a:lstStyle/>
          <a:p>
            <a:pPr eaLnBrk="1" hangingPunct="1">
              <a:lnSpc>
                <a:spcPct val="90000"/>
              </a:lnSpc>
              <a:defRPr/>
            </a:pPr>
            <a:r>
              <a:rPr lang="en-US" sz="2400" smtClean="0">
                <a:cs typeface="+mn-cs"/>
              </a:rPr>
              <a:t>Vessel and piping have a Maximum Allowable Working Pressure (MAWP) defined by the design of the vessel or system</a:t>
            </a:r>
          </a:p>
          <a:p>
            <a:pPr lvl="1" eaLnBrk="1" hangingPunct="1">
              <a:lnSpc>
                <a:spcPct val="90000"/>
              </a:lnSpc>
              <a:defRPr/>
            </a:pPr>
            <a:r>
              <a:rPr lang="en-US" sz="2000" smtClean="0"/>
              <a:t>A venting system and relief devices must be in place to prevent any event from pressurizing the vessel or piping above the MAWP (plus whatever code allowance may be available) </a:t>
            </a:r>
          </a:p>
          <a:p>
            <a:pPr eaLnBrk="1" hangingPunct="1">
              <a:lnSpc>
                <a:spcPct val="90000"/>
              </a:lnSpc>
              <a:defRPr/>
            </a:pPr>
            <a:r>
              <a:rPr lang="en-US" sz="2400" smtClean="0">
                <a:cs typeface="+mn-cs"/>
              </a:rPr>
              <a:t>Evaluate all pressure sources and possible mass flow rates </a:t>
            </a:r>
          </a:p>
          <a:p>
            <a:pPr eaLnBrk="1" hangingPunct="1">
              <a:lnSpc>
                <a:spcPct val="90000"/>
              </a:lnSpc>
              <a:defRPr/>
            </a:pPr>
            <a:r>
              <a:rPr lang="en-US" sz="2400" smtClean="0">
                <a:cs typeface="+mn-cs"/>
              </a:rPr>
              <a:t>Size the vent line to the relief device </a:t>
            </a:r>
          </a:p>
          <a:p>
            <a:pPr lvl="1" eaLnBrk="1" hangingPunct="1">
              <a:lnSpc>
                <a:spcPct val="90000"/>
              </a:lnSpc>
              <a:defRPr/>
            </a:pPr>
            <a:r>
              <a:rPr lang="en-US" sz="2000" smtClean="0"/>
              <a:t>Temperature and pressure of flow stream </a:t>
            </a:r>
          </a:p>
          <a:p>
            <a:pPr lvl="1" eaLnBrk="1" hangingPunct="1">
              <a:lnSpc>
                <a:spcPct val="90000"/>
              </a:lnSpc>
              <a:defRPr/>
            </a:pPr>
            <a:r>
              <a:rPr lang="en-US" sz="2000" smtClean="0"/>
              <a:t>Typically a pressure drop analysis for turbulent subsonic flow </a:t>
            </a:r>
          </a:p>
          <a:p>
            <a:pPr eaLnBrk="1" hangingPunct="1">
              <a:lnSpc>
                <a:spcPct val="90000"/>
              </a:lnSpc>
              <a:defRPr/>
            </a:pPr>
            <a:r>
              <a:rPr lang="en-US" sz="2400" smtClean="0">
                <a:cs typeface="+mn-cs"/>
              </a:rPr>
              <a:t>Size the relief device</a:t>
            </a:r>
          </a:p>
          <a:p>
            <a:pPr eaLnBrk="1" hangingPunct="1">
              <a:lnSpc>
                <a:spcPct val="90000"/>
              </a:lnSpc>
              <a:defRPr/>
            </a:pPr>
            <a:r>
              <a:rPr lang="en-US" sz="2400" smtClean="0">
                <a:cs typeface="+mn-cs"/>
              </a:rPr>
              <a:t>Size downstream ducting, if any</a:t>
            </a:r>
            <a:r>
              <a:rPr lang="en-US" sz="2800" smtClean="0">
                <a:cs typeface="+mn-cs"/>
              </a:rPr>
              <a:t> </a:t>
            </a:r>
          </a:p>
          <a:p>
            <a:pPr lvl="1" eaLnBrk="1" hangingPunct="1">
              <a:lnSpc>
                <a:spcPct val="90000"/>
              </a:lnSpc>
              <a:defRPr/>
            </a:pPr>
            <a:r>
              <a:rPr lang="en-US" sz="2000" smtClean="0"/>
              <a:t>Downstream piping may be necessary to carry inert gas safely away from an occupied area or sensitive equipment </a:t>
            </a:r>
            <a:endParaRPr lang="en-US" sz="2400" smtClean="0"/>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1EAE5C7F-0C4F-1E4F-9CA1-F147596285C4}"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smtClean="0">
                <a:cs typeface="+mj-cs"/>
              </a:rPr>
              <a:t>ASME pressure vessel code -- relief devices </a:t>
            </a:r>
          </a:p>
        </p:txBody>
      </p:sp>
      <p:sp>
        <p:nvSpPr>
          <p:cNvPr id="412675" name="Rectangle 3"/>
          <p:cNvSpPr>
            <a:spLocks noGrp="1" noChangeArrowheads="1"/>
          </p:cNvSpPr>
          <p:nvPr>
            <p:ph type="body" idx="1"/>
          </p:nvPr>
        </p:nvSpPr>
        <p:spPr>
          <a:xfrm>
            <a:off x="685800" y="1981200"/>
            <a:ext cx="7772400" cy="4114800"/>
          </a:xfrm>
        </p:spPr>
        <p:txBody>
          <a:bodyPr/>
          <a:lstStyle/>
          <a:p>
            <a:pPr eaLnBrk="1" hangingPunct="1">
              <a:defRPr/>
            </a:pPr>
            <a:r>
              <a:rPr lang="en-US" sz="2800" smtClean="0">
                <a:cs typeface="+mn-cs"/>
              </a:rPr>
              <a:t>Section VIII of the ASME Code provides fundamental guidance regarding pressure relief requirements.   </a:t>
            </a:r>
          </a:p>
          <a:p>
            <a:pPr lvl="1" eaLnBrk="1" hangingPunct="1">
              <a:defRPr/>
            </a:pPr>
            <a:r>
              <a:rPr lang="en-US" sz="2400" smtClean="0"/>
              <a:t>ASME Section VIII, Division 1, UG-125 through UG133, for general selection, installation and valve certification requirements</a:t>
            </a:r>
          </a:p>
          <a:p>
            <a:pPr lvl="1" eaLnBrk="1" hangingPunct="1">
              <a:defRPr/>
            </a:pPr>
            <a:r>
              <a:rPr lang="en-US" sz="2400" smtClean="0"/>
              <a:t>ASME Section VIII, Appendix 11 for flow capacity conversions to SCFM-air</a:t>
            </a:r>
          </a:p>
          <a:p>
            <a:pPr eaLnBrk="1" hangingPunct="1">
              <a:defRPr/>
            </a:pPr>
            <a:r>
              <a:rPr lang="en-US" sz="2800" smtClean="0">
                <a:cs typeface="+mn-cs"/>
              </a:rPr>
              <a:t>For Div. 2, relevant information is found in Part 9.</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6ED2F4B5-5376-CA46-B7FD-6DE0613384FC}"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457200" y="609600"/>
            <a:ext cx="8229600" cy="914400"/>
          </a:xfrm>
        </p:spPr>
        <p:txBody>
          <a:bodyPr/>
          <a:lstStyle/>
          <a:p>
            <a:pPr eaLnBrk="1" hangingPunct="1">
              <a:defRPr/>
            </a:pPr>
            <a:r>
              <a:rPr lang="en-US" sz="3200" smtClean="0">
                <a:cs typeface="+mj-cs"/>
              </a:rPr>
              <a:t>Compressed Gas Association publication, </a:t>
            </a:r>
            <a:br>
              <a:rPr lang="en-US" sz="3200" smtClean="0">
                <a:cs typeface="+mj-cs"/>
              </a:rPr>
            </a:br>
            <a:r>
              <a:rPr lang="en-US" sz="3200" smtClean="0">
                <a:cs typeface="+mj-cs"/>
              </a:rPr>
              <a:t>CGA S-1.3, </a:t>
            </a:r>
            <a:r>
              <a:rPr lang="ja-JP" altLang="en-US" sz="3200" smtClean="0">
                <a:latin typeface="Arial"/>
                <a:cs typeface="+mj-cs"/>
              </a:rPr>
              <a:t>“</a:t>
            </a:r>
            <a:r>
              <a:rPr lang="en-US" sz="3200" smtClean="0">
                <a:cs typeface="+mj-cs"/>
              </a:rPr>
              <a:t>Pressure Relief Device Standards</a:t>
            </a:r>
            <a:r>
              <a:rPr lang="ja-JP" altLang="en-US" sz="3200" smtClean="0">
                <a:latin typeface="Arial"/>
                <a:cs typeface="+mj-cs"/>
              </a:rPr>
              <a:t>”</a:t>
            </a:r>
            <a:endParaRPr lang="en-US" sz="3200" smtClean="0">
              <a:cs typeface="+mj-cs"/>
            </a:endParaRPr>
          </a:p>
        </p:txBody>
      </p:sp>
      <p:sp>
        <p:nvSpPr>
          <p:cNvPr id="451587" name="Rectangle 3"/>
          <p:cNvSpPr>
            <a:spLocks noGrp="1" noChangeArrowheads="1"/>
          </p:cNvSpPr>
          <p:nvPr>
            <p:ph type="body" idx="1"/>
          </p:nvPr>
        </p:nvSpPr>
        <p:spPr/>
        <p:txBody>
          <a:bodyPr/>
          <a:lstStyle/>
          <a:p>
            <a:pPr eaLnBrk="1" hangingPunct="1">
              <a:defRPr/>
            </a:pPr>
            <a:r>
              <a:rPr lang="en-US" smtClean="0">
                <a:cs typeface="+mn-cs"/>
              </a:rPr>
              <a:t>Extensive guidance on requirements for relief devices consistent with ASME code </a:t>
            </a:r>
          </a:p>
          <a:p>
            <a:pPr lvl="1" eaLnBrk="1" hangingPunct="1">
              <a:defRPr/>
            </a:pPr>
            <a:r>
              <a:rPr lang="en-US" smtClean="0"/>
              <a:t>Applicable where MAWP and venting pressure exceed 15 psig </a:t>
            </a:r>
          </a:p>
          <a:p>
            <a:pPr eaLnBrk="1" hangingPunct="1">
              <a:defRPr/>
            </a:pPr>
            <a:r>
              <a:rPr lang="en-US" smtClean="0">
                <a:cs typeface="+mn-cs"/>
              </a:rPr>
              <a:t>I will not provide a detailed discussion of CGA S-1.3, but rather just point to a few key issues and most useful elements of the standard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66A798CB-BEFB-AB40-B930-17651BF571EE}" type="slidenum">
              <a:rPr lang="en-US"/>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sz="4000" smtClean="0">
                <a:cs typeface="+mj-cs"/>
              </a:rPr>
              <a:t>Note: we take exception to paragraph 2.2 in CGA S-1.3</a:t>
            </a:r>
            <a:endParaRPr lang="en-US" smtClean="0">
              <a:cs typeface="+mj-cs"/>
            </a:endParaRPr>
          </a:p>
        </p:txBody>
      </p:sp>
      <p:sp>
        <p:nvSpPr>
          <p:cNvPr id="452611" name="Rectangle 3"/>
          <p:cNvSpPr>
            <a:spLocks noGrp="1" noChangeArrowheads="1"/>
          </p:cNvSpPr>
          <p:nvPr>
            <p:ph type="body" idx="1"/>
          </p:nvPr>
        </p:nvSpPr>
        <p:spPr/>
        <p:txBody>
          <a:bodyPr/>
          <a:lstStyle/>
          <a:p>
            <a:pPr eaLnBrk="1" hangingPunct="1">
              <a:lnSpc>
                <a:spcPct val="90000"/>
              </a:lnSpc>
              <a:defRPr/>
            </a:pPr>
            <a:r>
              <a:rPr lang="ja-JP" altLang="en-US" sz="2400" smtClean="0">
                <a:latin typeface="Arial"/>
                <a:cs typeface="+mn-cs"/>
              </a:rPr>
              <a:t>“</a:t>
            </a:r>
            <a:r>
              <a:rPr lang="en-US" sz="2400" smtClean="0">
                <a:cs typeface="+mn-cs"/>
              </a:rPr>
              <a:t>CGA believes that reclosing PRDs on a container shall be able to handle all the operational emergency conditions except fire, for which reclosing or nonreclosing PRDs shall be provided.  The operational emergency conditions referred to shall include but not be limited to loss of vacuum, runaway fill, and uncontrolled operation of pressure buildup devices.</a:t>
            </a:r>
            <a:r>
              <a:rPr lang="ja-JP" altLang="en-US" sz="2400" smtClean="0">
                <a:latin typeface="Arial"/>
                <a:cs typeface="+mn-cs"/>
              </a:rPr>
              <a:t>”</a:t>
            </a:r>
            <a:r>
              <a:rPr lang="en-US" sz="2400" smtClean="0">
                <a:cs typeface="+mn-cs"/>
              </a:rPr>
              <a:t> </a:t>
            </a:r>
          </a:p>
          <a:p>
            <a:pPr eaLnBrk="1" hangingPunct="1">
              <a:lnSpc>
                <a:spcPct val="90000"/>
              </a:lnSpc>
              <a:defRPr/>
            </a:pPr>
            <a:r>
              <a:rPr lang="en-US" sz="2400" smtClean="0">
                <a:cs typeface="+mn-cs"/>
              </a:rPr>
              <a:t>Exception: we treat loss of insulating vacuum to air, with the very high heat flux resulting from condensation on the liquid helium temperature surface of a container, like the fire condition and may use nonreclosing relief devices for that situation</a:t>
            </a:r>
            <a:r>
              <a:rPr lang="en-US" sz="2800" smtClean="0">
                <a:cs typeface="+mn-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D7F43FA-8CF4-924D-8BE8-101223208AA2}"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304800" y="609600"/>
            <a:ext cx="8458200" cy="914400"/>
          </a:xfrm>
        </p:spPr>
        <p:txBody>
          <a:bodyPr/>
          <a:lstStyle/>
          <a:p>
            <a:pPr eaLnBrk="1" hangingPunct="1">
              <a:defRPr/>
            </a:pPr>
            <a:r>
              <a:rPr lang="en-US" sz="3200" smtClean="0">
                <a:cs typeface="+mj-cs"/>
              </a:rPr>
              <a:t>Compressed Gas Association publication, </a:t>
            </a:r>
            <a:br>
              <a:rPr lang="en-US" sz="3200" smtClean="0">
                <a:cs typeface="+mj-cs"/>
              </a:rPr>
            </a:br>
            <a:r>
              <a:rPr lang="en-US" sz="3200" smtClean="0">
                <a:cs typeface="+mj-cs"/>
              </a:rPr>
              <a:t>CGA S-1.3, </a:t>
            </a:r>
            <a:r>
              <a:rPr lang="ja-JP" altLang="en-US" sz="3200" smtClean="0">
                <a:latin typeface="Arial"/>
                <a:cs typeface="+mj-cs"/>
              </a:rPr>
              <a:t>“</a:t>
            </a:r>
            <a:r>
              <a:rPr lang="en-US" sz="3200" smtClean="0">
                <a:cs typeface="+mj-cs"/>
              </a:rPr>
              <a:t>Pressure Relief Device Standards</a:t>
            </a:r>
            <a:r>
              <a:rPr lang="ja-JP" altLang="en-US" sz="3200" smtClean="0">
                <a:latin typeface="Arial"/>
                <a:cs typeface="+mj-cs"/>
              </a:rPr>
              <a:t>”</a:t>
            </a:r>
            <a:endParaRPr lang="en-US" smtClean="0">
              <a:cs typeface="+mj-cs"/>
            </a:endParaRPr>
          </a:p>
        </p:txBody>
      </p:sp>
      <p:sp>
        <p:nvSpPr>
          <p:cNvPr id="413699" name="Rectangle 3"/>
          <p:cNvSpPr>
            <a:spLocks noGrp="1" noChangeArrowheads="1"/>
          </p:cNvSpPr>
          <p:nvPr>
            <p:ph type="body" idx="1"/>
          </p:nvPr>
        </p:nvSpPr>
        <p:spPr/>
        <p:txBody>
          <a:bodyPr/>
          <a:lstStyle/>
          <a:p>
            <a:pPr eaLnBrk="1" hangingPunct="1">
              <a:lnSpc>
                <a:spcPct val="90000"/>
              </a:lnSpc>
              <a:defRPr/>
            </a:pPr>
            <a:r>
              <a:rPr lang="en-US" sz="2800" smtClean="0">
                <a:cs typeface="+mn-cs"/>
              </a:rPr>
              <a:t>From CGA S-1.3:  Among the particular issues which must be addressed for low temperature vacuum jacketed helium containers are </a:t>
            </a:r>
          </a:p>
          <a:p>
            <a:pPr lvl="1" eaLnBrk="1" hangingPunct="1">
              <a:lnSpc>
                <a:spcPct val="90000"/>
              </a:lnSpc>
              <a:defRPr/>
            </a:pPr>
            <a:r>
              <a:rPr lang="en-US" sz="2400" smtClean="0"/>
              <a:t>the temperature at which liquid-to-gas evolution should be estimated for the supercritical fluid at its venting pressure </a:t>
            </a:r>
            <a:r>
              <a:rPr lang="en-US" sz="2400" i="1" smtClean="0"/>
              <a:t>(CGA S-1.3 is very useful here; I</a:t>
            </a:r>
            <a:r>
              <a:rPr lang="ja-JP" altLang="en-US" sz="2400" i="1" smtClean="0">
                <a:latin typeface="Arial"/>
              </a:rPr>
              <a:t>’</a:t>
            </a:r>
            <a:r>
              <a:rPr lang="en-US" sz="2400" i="1" smtClean="0"/>
              <a:t>ll discuss this)</a:t>
            </a:r>
            <a:r>
              <a:rPr lang="en-US" sz="2400" smtClean="0"/>
              <a:t> </a:t>
            </a:r>
          </a:p>
          <a:p>
            <a:pPr lvl="1" eaLnBrk="1" hangingPunct="1">
              <a:lnSpc>
                <a:spcPct val="90000"/>
              </a:lnSpc>
              <a:defRPr/>
            </a:pPr>
            <a:r>
              <a:rPr lang="en-US" sz="2400" smtClean="0"/>
              <a:t>the warming of the cold fluid passing through a long vent line </a:t>
            </a:r>
            <a:r>
              <a:rPr lang="en-US" sz="2400" i="1" smtClean="0"/>
              <a:t>(CGA S-1.3 also provides useful practical approximation methods here which I will discuss)</a:t>
            </a:r>
            <a:endParaRPr lang="en-US" sz="2400" smtClean="0"/>
          </a:p>
          <a:p>
            <a:pPr lvl="1" eaLnBrk="1" hangingPunct="1">
              <a:lnSpc>
                <a:spcPct val="90000"/>
              </a:lnSpc>
              <a:defRPr/>
            </a:pPr>
            <a:r>
              <a:rPr lang="en-US" sz="2400" smtClean="0"/>
              <a:t>the volume generated per unit heat added </a:t>
            </a:r>
            <a:r>
              <a:rPr lang="en-US" sz="2400" i="1" smtClean="0"/>
              <a:t>(we have data from lab tests about this which provide useful numbers)</a:t>
            </a:r>
            <a:r>
              <a:rPr lang="en-US" sz="2400" smtClean="0"/>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CAB8E68A-C4B6-0E4D-9F6E-DFEF4D05F1BD}"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mtClean="0">
                <a:cs typeface="+mj-cs"/>
              </a:rPr>
              <a:t>Evaluating the venting flow rate and conditions </a:t>
            </a:r>
          </a:p>
        </p:txBody>
      </p:sp>
      <p:sp>
        <p:nvSpPr>
          <p:cNvPr id="3" name="Content Placeholder 2"/>
          <p:cNvSpPr>
            <a:spLocks noGrp="1"/>
          </p:cNvSpPr>
          <p:nvPr>
            <p:ph idx="1"/>
          </p:nvPr>
        </p:nvSpPr>
        <p:spPr/>
        <p:txBody>
          <a:bodyPr/>
          <a:lstStyle/>
          <a:p>
            <a:r>
              <a:rPr lang="en-US" dirty="0" smtClean="0"/>
              <a:t>Berkeley MRI magnet quench</a:t>
            </a:r>
          </a:p>
          <a:p>
            <a:r>
              <a:rPr lang="en-US" dirty="0">
                <a:hlinkClick r:id="rId3"/>
              </a:rPr>
              <a:t>https://www.youtube.com/watch?v=QRahBusouRs</a:t>
            </a:r>
            <a:r>
              <a:rPr lang="en-US" dirty="0"/>
              <a:t> </a:t>
            </a:r>
          </a:p>
          <a:p>
            <a:endParaRPr lang="en-US" dirty="0"/>
          </a:p>
        </p:txBody>
      </p:sp>
      <p:sp>
        <p:nvSpPr>
          <p:cNvPr id="2" name="Date Placeholder 1"/>
          <p:cNvSpPr>
            <a:spLocks noGrp="1"/>
          </p:cNvSpPr>
          <p:nvPr>
            <p:ph type="dt" sz="half"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70DE1D81-0F7E-A04A-A485-C94B2D093EAF}"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mtClean="0">
                <a:cs typeface="+mj-cs"/>
              </a:rPr>
              <a:t>Sources of pressure -- mechanical </a:t>
            </a:r>
          </a:p>
        </p:txBody>
      </p:sp>
      <p:sp>
        <p:nvSpPr>
          <p:cNvPr id="396291" name="Rectangle 3"/>
          <p:cNvSpPr>
            <a:spLocks noGrp="1" noChangeArrowheads="1"/>
          </p:cNvSpPr>
          <p:nvPr>
            <p:ph type="body" idx="1"/>
          </p:nvPr>
        </p:nvSpPr>
        <p:spPr>
          <a:xfrm>
            <a:off x="685800" y="1600200"/>
            <a:ext cx="7772400" cy="4495800"/>
          </a:xfrm>
        </p:spPr>
        <p:txBody>
          <a:bodyPr/>
          <a:lstStyle/>
          <a:p>
            <a:pPr eaLnBrk="1" hangingPunct="1">
              <a:defRPr/>
            </a:pPr>
            <a:r>
              <a:rPr lang="en-US" sz="2400" smtClean="0">
                <a:cs typeface="+mn-cs"/>
              </a:rPr>
              <a:t>Compressors, pumps </a:t>
            </a:r>
          </a:p>
          <a:p>
            <a:pPr lvl="1" eaLnBrk="1" hangingPunct="1">
              <a:defRPr/>
            </a:pPr>
            <a:r>
              <a:rPr lang="en-US" sz="2000" smtClean="0"/>
              <a:t>Screw compressors are positive displacement devices </a:t>
            </a:r>
          </a:p>
          <a:p>
            <a:pPr lvl="1" eaLnBrk="1" hangingPunct="1">
              <a:defRPr/>
            </a:pPr>
            <a:r>
              <a:rPr lang="en-US" sz="2000" smtClean="0"/>
              <a:t>Worst case flow may be with high suction pressure as limited by inlet-side reliefs or pump/compressor motor power </a:t>
            </a:r>
          </a:p>
          <a:p>
            <a:pPr lvl="2" eaLnBrk="1" hangingPunct="1">
              <a:defRPr/>
            </a:pPr>
            <a:r>
              <a:rPr lang="en-US" sz="1800" smtClean="0"/>
              <a:t>Calculate worst-case flow as highest inlet density combined with known displacement volume </a:t>
            </a:r>
          </a:p>
          <a:p>
            <a:pPr lvl="2" eaLnBrk="1" hangingPunct="1">
              <a:defRPr/>
            </a:pPr>
            <a:r>
              <a:rPr lang="en-US" sz="1800" smtClean="0"/>
              <a:t>Or consider power limitations of pump or compressor motor </a:t>
            </a:r>
          </a:p>
          <a:p>
            <a:pPr eaLnBrk="1" hangingPunct="1">
              <a:defRPr/>
            </a:pPr>
            <a:r>
              <a:rPr lang="en-US" sz="2400" smtClean="0">
                <a:cs typeface="+mn-cs"/>
              </a:rPr>
              <a:t>Connection to a higher pressure source, such as a tube trailer </a:t>
            </a:r>
          </a:p>
          <a:p>
            <a:pPr lvl="1" eaLnBrk="1" hangingPunct="1">
              <a:defRPr/>
            </a:pPr>
            <a:r>
              <a:rPr lang="en-US" sz="2000" smtClean="0"/>
              <a:t> Evaluate the mass flow as determined by the pressure drop from the highest possible source pressure to the MAWP of vessel to be protected</a:t>
            </a:r>
            <a:endParaRPr lang="en-US" sz="2400" smtClean="0"/>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6E90DC8-3C55-4243-82E8-DDF8B5EF520C}"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defRPr/>
            </a:pPr>
            <a:r>
              <a:rPr lang="en-US" smtClean="0">
                <a:cs typeface="+mj-cs"/>
              </a:rPr>
              <a:t>Sources of pressure -- heat</a:t>
            </a:r>
          </a:p>
        </p:txBody>
      </p:sp>
      <p:sp>
        <p:nvSpPr>
          <p:cNvPr id="465923"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000" smtClean="0">
                <a:cs typeface="+mn-cs"/>
              </a:rPr>
              <a:t>Trapped volume, slow warm-up and pressurization with normal heat inleak </a:t>
            </a:r>
          </a:p>
          <a:p>
            <a:pPr lvl="1" eaLnBrk="1" hangingPunct="1">
              <a:lnSpc>
                <a:spcPct val="90000"/>
              </a:lnSpc>
              <a:defRPr/>
            </a:pPr>
            <a:r>
              <a:rPr lang="en-US" sz="1800" smtClean="0"/>
              <a:t>All possible volumes which may contain </a:t>
            </a:r>
            <a:r>
              <a:rPr lang="ja-JP" altLang="en-US" sz="1800" smtClean="0">
                <a:latin typeface="Arial"/>
              </a:rPr>
              <a:t>“</a:t>
            </a:r>
            <a:r>
              <a:rPr lang="en-US" sz="1800" smtClean="0"/>
              <a:t>trapped</a:t>
            </a:r>
            <a:r>
              <a:rPr lang="ja-JP" altLang="en-US" sz="1800" smtClean="0">
                <a:latin typeface="Arial"/>
              </a:rPr>
              <a:t>”</a:t>
            </a:r>
            <a:r>
              <a:rPr lang="en-US" sz="1800" smtClean="0"/>
              <a:t> (closed off by valves or by other means) cold fluid require small reliefs </a:t>
            </a:r>
          </a:p>
          <a:p>
            <a:pPr lvl="1" eaLnBrk="1" hangingPunct="1">
              <a:lnSpc>
                <a:spcPct val="90000"/>
              </a:lnSpc>
              <a:defRPr/>
            </a:pPr>
            <a:r>
              <a:rPr lang="en-US" sz="1800" smtClean="0"/>
              <a:t>Rate of warm-up may be evaluated, generally slow enough that trapped volume reliefs are not individually analyzed.  </a:t>
            </a:r>
          </a:p>
          <a:p>
            <a:pPr eaLnBrk="1" hangingPunct="1">
              <a:lnSpc>
                <a:spcPct val="90000"/>
              </a:lnSpc>
              <a:defRPr/>
            </a:pPr>
            <a:r>
              <a:rPr lang="en-US" sz="2000" smtClean="0">
                <a:cs typeface="+mn-cs"/>
              </a:rPr>
              <a:t>Loss of vacuum to helium with convection and conduction through helium gas </a:t>
            </a:r>
          </a:p>
          <a:p>
            <a:pPr eaLnBrk="1" hangingPunct="1">
              <a:lnSpc>
                <a:spcPct val="90000"/>
              </a:lnSpc>
              <a:defRPr/>
            </a:pPr>
            <a:r>
              <a:rPr lang="en-US" sz="2000" smtClean="0">
                <a:cs typeface="+mn-cs"/>
              </a:rPr>
              <a:t>Sudden large heat influx to a liquid-helium temperature container due to condensation of nitrogen or air on the surface </a:t>
            </a:r>
          </a:p>
          <a:p>
            <a:pPr lvl="1" eaLnBrk="1" hangingPunct="1">
              <a:lnSpc>
                <a:spcPct val="90000"/>
              </a:lnSpc>
              <a:defRPr/>
            </a:pPr>
            <a:r>
              <a:rPr lang="en-US" sz="1800" smtClean="0"/>
              <a:t>Either through MLI or, worst-case, on a bare metal surface </a:t>
            </a:r>
          </a:p>
          <a:p>
            <a:pPr eaLnBrk="1" hangingPunct="1">
              <a:lnSpc>
                <a:spcPct val="90000"/>
              </a:lnSpc>
              <a:defRPr/>
            </a:pPr>
            <a:r>
              <a:rPr lang="en-US" sz="2000" smtClean="0">
                <a:cs typeface="+mn-cs"/>
              </a:rPr>
              <a:t>Stored energy of a magnetic field </a:t>
            </a:r>
          </a:p>
          <a:p>
            <a:pPr lvl="1" eaLnBrk="1" hangingPunct="1">
              <a:lnSpc>
                <a:spcPct val="90000"/>
              </a:lnSpc>
              <a:defRPr/>
            </a:pPr>
            <a:r>
              <a:rPr lang="en-US" sz="1800" smtClean="0"/>
              <a:t>May provide a larger flow rate than loss of insulating vacuum </a:t>
            </a:r>
          </a:p>
          <a:p>
            <a:pPr eaLnBrk="1" hangingPunct="1">
              <a:lnSpc>
                <a:spcPct val="90000"/>
              </a:lnSpc>
              <a:defRPr/>
            </a:pPr>
            <a:r>
              <a:rPr lang="en-US" sz="2000" smtClean="0">
                <a:cs typeface="+mn-cs"/>
              </a:rPr>
              <a:t>Fire, with heat transport through the gas-filled insulation</a:t>
            </a:r>
            <a:r>
              <a:rPr lang="en-US" sz="2400" smtClean="0">
                <a:cs typeface="+mn-cs"/>
              </a:rPr>
              <a:t> </a:t>
            </a:r>
            <a:r>
              <a:rPr lang="en-US" sz="2000" smtClean="0">
                <a:cs typeface="+mn-cs"/>
              </a:rPr>
              <a:t>space</a:t>
            </a:r>
            <a:endParaRPr lang="en-US" sz="2800"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AB5EA078-3D13-874A-8981-3EE82927A956}"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smtClean="0">
                <a:cs typeface="+mj-cs"/>
              </a:rPr>
              <a:t>Nominal heat loads</a:t>
            </a:r>
          </a:p>
        </p:txBody>
      </p:sp>
      <p:sp>
        <p:nvSpPr>
          <p:cNvPr id="304131" name="Rectangle 3"/>
          <p:cNvSpPr>
            <a:spLocks noGrp="1" noChangeArrowheads="1"/>
          </p:cNvSpPr>
          <p:nvPr>
            <p:ph type="body" idx="1"/>
          </p:nvPr>
        </p:nvSpPr>
        <p:spPr/>
        <p:txBody>
          <a:bodyPr/>
          <a:lstStyle/>
          <a:p>
            <a:pPr eaLnBrk="1" hangingPunct="1">
              <a:defRPr/>
            </a:pPr>
            <a:r>
              <a:rPr lang="en-US" smtClean="0">
                <a:cs typeface="+mn-cs"/>
              </a:rPr>
              <a:t>Working numbers for making heat load estimates</a:t>
            </a:r>
          </a:p>
          <a:p>
            <a:pPr lvl="1" eaLnBrk="1" hangingPunct="1">
              <a:defRPr/>
            </a:pPr>
            <a:r>
              <a:rPr lang="en-US" smtClean="0"/>
              <a:t>~1.5 W/m</a:t>
            </a:r>
            <a:r>
              <a:rPr lang="en-US" baseline="30000" smtClean="0"/>
              <a:t>2</a:t>
            </a:r>
            <a:r>
              <a:rPr lang="en-US" smtClean="0"/>
              <a:t> from 300 K to MLI-insulated (typically about 30 layers) cold surface</a:t>
            </a:r>
          </a:p>
          <a:p>
            <a:pPr lvl="1" eaLnBrk="1" hangingPunct="1">
              <a:defRPr/>
            </a:pPr>
            <a:r>
              <a:rPr lang="en-US" smtClean="0"/>
              <a:t>~50 mW/m</a:t>
            </a:r>
            <a:r>
              <a:rPr lang="en-US" baseline="30000" smtClean="0"/>
              <a:t>2</a:t>
            </a:r>
            <a:r>
              <a:rPr lang="en-US" smtClean="0"/>
              <a:t> from 80 K to MLI-insulated (typically about 10 layers) 4.5 K or 2 K surface </a:t>
            </a:r>
          </a:p>
          <a:p>
            <a:pPr eaLnBrk="1" hangingPunct="1">
              <a:defRPr/>
            </a:pPr>
            <a:r>
              <a:rPr lang="en-US" smtClean="0">
                <a:cs typeface="+mn-cs"/>
              </a:rPr>
              <a:t>Note that support structures and </a:t>
            </a:r>
            <a:r>
              <a:rPr lang="ja-JP" altLang="en-US" smtClean="0">
                <a:latin typeface="Arial"/>
                <a:cs typeface="+mn-cs"/>
              </a:rPr>
              <a:t>“</a:t>
            </a:r>
            <a:r>
              <a:rPr lang="en-US" smtClean="0">
                <a:cs typeface="+mn-cs"/>
              </a:rPr>
              <a:t>end effects</a:t>
            </a:r>
            <a:r>
              <a:rPr lang="ja-JP" altLang="en-US" smtClean="0">
                <a:latin typeface="Arial"/>
                <a:cs typeface="+mn-cs"/>
              </a:rPr>
              <a:t>”</a:t>
            </a:r>
            <a:r>
              <a:rPr lang="en-US" smtClean="0">
                <a:cs typeface="+mn-cs"/>
              </a:rPr>
              <a:t> may dominate the total heat load</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D5329CFF-DFA7-5846-8BDE-F5C48D5116A9}"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smtClean="0">
                <a:cs typeface="+mj-cs"/>
              </a:rPr>
              <a:t>Heat flux due to loss of insulating vacuum as a source of pressure</a:t>
            </a:r>
          </a:p>
        </p:txBody>
      </p:sp>
      <p:sp>
        <p:nvSpPr>
          <p:cNvPr id="443395" name="Rectangle 3"/>
          <p:cNvSpPr>
            <a:spLocks noGrp="1" noChangeArrowheads="1"/>
          </p:cNvSpPr>
          <p:nvPr>
            <p:ph type="body" idx="1"/>
          </p:nvPr>
        </p:nvSpPr>
        <p:spPr>
          <a:xfrm>
            <a:off x="685800" y="2133600"/>
            <a:ext cx="7772400" cy="3962400"/>
          </a:xfrm>
        </p:spPr>
        <p:txBody>
          <a:bodyPr/>
          <a:lstStyle/>
          <a:p>
            <a:pPr eaLnBrk="1" hangingPunct="1">
              <a:defRPr/>
            </a:pPr>
            <a:r>
              <a:rPr lang="en-US" sz="2000" smtClean="0">
                <a:cs typeface="+mn-cs"/>
              </a:rPr>
              <a:t>W. Lehman and G. Zahn, </a:t>
            </a:r>
            <a:r>
              <a:rPr lang="ja-JP" altLang="en-US" sz="2000" smtClean="0">
                <a:latin typeface="Arial"/>
                <a:cs typeface="+mn-cs"/>
              </a:rPr>
              <a:t>“</a:t>
            </a:r>
            <a:r>
              <a:rPr lang="en-US" sz="2000" smtClean="0">
                <a:cs typeface="+mn-cs"/>
              </a:rPr>
              <a:t>Safety Aspects for LHe Cryostats and LHe Transport Containers,</a:t>
            </a:r>
            <a:r>
              <a:rPr lang="ja-JP" altLang="en-US" sz="2000" smtClean="0">
                <a:latin typeface="Arial"/>
                <a:cs typeface="+mn-cs"/>
              </a:rPr>
              <a:t>”</a:t>
            </a:r>
            <a:r>
              <a:rPr lang="en-US" sz="2000" smtClean="0">
                <a:cs typeface="+mn-cs"/>
              </a:rPr>
              <a:t> ICEC7, London, 1978 </a:t>
            </a:r>
          </a:p>
          <a:p>
            <a:pPr eaLnBrk="1" hangingPunct="1">
              <a:defRPr/>
            </a:pPr>
            <a:r>
              <a:rPr lang="en-US" sz="2000" smtClean="0">
                <a:cs typeface="+mn-cs"/>
              </a:rPr>
              <a:t>G. Cavallari, et. al., </a:t>
            </a:r>
            <a:r>
              <a:rPr lang="ja-JP" altLang="en-US" sz="2000" smtClean="0">
                <a:latin typeface="Arial"/>
                <a:cs typeface="+mn-cs"/>
              </a:rPr>
              <a:t>“</a:t>
            </a:r>
            <a:r>
              <a:rPr lang="en-US" sz="2000" smtClean="0">
                <a:cs typeface="+mn-cs"/>
              </a:rPr>
              <a:t>Pressure Protection against Vacuum Failures on the Cryostats for LEP SC Cavities,</a:t>
            </a:r>
            <a:r>
              <a:rPr lang="ja-JP" altLang="en-US" sz="2000" smtClean="0">
                <a:latin typeface="Arial"/>
                <a:cs typeface="+mn-cs"/>
              </a:rPr>
              <a:t>”</a:t>
            </a:r>
            <a:r>
              <a:rPr lang="en-US" sz="2000" smtClean="0">
                <a:cs typeface="+mn-cs"/>
              </a:rPr>
              <a:t> 4th Workshop on RF Superconductivity, Tsukuba, Japan, 14-18 August, 1989 </a:t>
            </a:r>
          </a:p>
          <a:p>
            <a:pPr eaLnBrk="1" hangingPunct="1">
              <a:defRPr/>
            </a:pPr>
            <a:r>
              <a:rPr lang="en-US" sz="2000" smtClean="0">
                <a:cs typeface="+mn-cs"/>
              </a:rPr>
              <a:t>M. Wiseman, et. al., </a:t>
            </a:r>
            <a:r>
              <a:rPr lang="ja-JP" altLang="en-US" sz="2000" smtClean="0">
                <a:latin typeface="Arial"/>
                <a:cs typeface="+mn-cs"/>
              </a:rPr>
              <a:t>“</a:t>
            </a:r>
            <a:r>
              <a:rPr lang="en-US" sz="2000" smtClean="0">
                <a:cs typeface="+mn-cs"/>
              </a:rPr>
              <a:t>Loss of Cavity Vacuum Experiment at CEBAF,</a:t>
            </a:r>
            <a:r>
              <a:rPr lang="ja-JP" altLang="en-US" sz="2000" smtClean="0">
                <a:latin typeface="Arial"/>
                <a:cs typeface="+mn-cs"/>
              </a:rPr>
              <a:t>”</a:t>
            </a:r>
            <a:r>
              <a:rPr lang="en-US" sz="2000" smtClean="0">
                <a:cs typeface="+mn-cs"/>
              </a:rPr>
              <a:t> </a:t>
            </a:r>
            <a:r>
              <a:rPr lang="en-US" sz="2000" i="1" smtClean="0">
                <a:cs typeface="+mn-cs"/>
              </a:rPr>
              <a:t>Advances in Cryogenic Engineering</a:t>
            </a:r>
            <a:r>
              <a:rPr lang="en-US" sz="2000" smtClean="0">
                <a:cs typeface="+mn-cs"/>
              </a:rPr>
              <a:t>, Vol. 39, 1994, pg. 997. </a:t>
            </a:r>
          </a:p>
          <a:p>
            <a:pPr eaLnBrk="1" hangingPunct="1">
              <a:defRPr/>
            </a:pPr>
            <a:r>
              <a:rPr lang="en-US" sz="2000" smtClean="0">
                <a:cs typeface="+mn-cs"/>
              </a:rPr>
              <a:t>T. Boeckmann, et. al., </a:t>
            </a:r>
            <a:r>
              <a:rPr lang="ja-JP" altLang="en-US" sz="2000" smtClean="0">
                <a:latin typeface="Arial"/>
                <a:cs typeface="+mn-cs"/>
              </a:rPr>
              <a:t>“</a:t>
            </a:r>
            <a:r>
              <a:rPr lang="en-US" sz="2000" smtClean="0">
                <a:cs typeface="+mn-cs"/>
              </a:rPr>
              <a:t>Experimental Tests of Fault Conditions During the Cryogenic Operation of a XFEL Prototype Cryomodule,</a:t>
            </a:r>
            <a:r>
              <a:rPr lang="ja-JP" altLang="en-US" sz="2000" smtClean="0">
                <a:latin typeface="Arial"/>
                <a:cs typeface="+mn-cs"/>
              </a:rPr>
              <a:t>”</a:t>
            </a:r>
            <a:r>
              <a:rPr lang="en-US" sz="2000" smtClean="0">
                <a:cs typeface="+mn-cs"/>
              </a:rPr>
              <a:t> DESY.  </a:t>
            </a:r>
            <a:endParaRPr lang="en-US"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A5D8A2D2-1E06-494D-BAF4-6578E350B872}"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67E554F7-0C29-D546-BB4E-A0FE84C4C1CF}" type="slidenum">
              <a:rPr lang="en-US"/>
              <a:pPr/>
              <a:t>3</a:t>
            </a:fld>
            <a:endParaRPr lang="en-US" sz="1400"/>
          </a:p>
        </p:txBody>
      </p:sp>
      <p:sp>
        <p:nvSpPr>
          <p:cNvPr id="66563" name="Rectangle 3"/>
          <p:cNvSpPr>
            <a:spLocks noGrp="1" noChangeArrowheads="1"/>
          </p:cNvSpPr>
          <p:nvPr>
            <p:ph type="body" idx="1"/>
          </p:nvPr>
        </p:nvSpPr>
        <p:spPr/>
        <p:txBody>
          <a:bodyPr/>
          <a:lstStyle/>
          <a:p>
            <a:pPr>
              <a:lnSpc>
                <a:spcPct val="90000"/>
              </a:lnSpc>
            </a:pPr>
            <a:r>
              <a:rPr lang="en-US" sz="2400" dirty="0"/>
              <a:t>Introduction </a:t>
            </a:r>
          </a:p>
          <a:p>
            <a:pPr>
              <a:lnSpc>
                <a:spcPct val="90000"/>
              </a:lnSpc>
            </a:pPr>
            <a:r>
              <a:rPr lang="en-US" sz="2400" dirty="0"/>
              <a:t>The basic hazards </a:t>
            </a:r>
            <a:r>
              <a:rPr lang="en-US" sz="2400" dirty="0" smtClean="0"/>
              <a:t>– selections from a general cryogenic safety training class </a:t>
            </a:r>
            <a:endParaRPr lang="en-US" sz="1400" dirty="0"/>
          </a:p>
          <a:p>
            <a:pPr>
              <a:lnSpc>
                <a:spcPct val="90000"/>
              </a:lnSpc>
            </a:pPr>
            <a:r>
              <a:rPr lang="en-US" sz="2400" dirty="0" smtClean="0"/>
              <a:t>Lessons </a:t>
            </a:r>
            <a:r>
              <a:rPr lang="en-US" sz="2400" dirty="0"/>
              <a:t>learned from accidents </a:t>
            </a:r>
            <a:endParaRPr lang="en-US" sz="2400" dirty="0" smtClean="0"/>
          </a:p>
          <a:p>
            <a:pPr>
              <a:lnSpc>
                <a:spcPct val="90000"/>
              </a:lnSpc>
            </a:pPr>
            <a:r>
              <a:rPr lang="en-US" sz="2400" dirty="0" smtClean="0"/>
              <a:t>Cryogenic pressure safety </a:t>
            </a:r>
          </a:p>
          <a:p>
            <a:pPr>
              <a:lnSpc>
                <a:spcPct val="90000"/>
              </a:lnSpc>
            </a:pPr>
            <a:r>
              <a:rPr lang="en-US" sz="2400" dirty="0" smtClean="0"/>
              <a:t>ODH analysis </a:t>
            </a:r>
            <a:endParaRPr lang="en-US" sz="2400" dirty="0"/>
          </a:p>
        </p:txBody>
      </p:sp>
      <p:sp>
        <p:nvSpPr>
          <p:cNvPr id="66565" name="Rectangle 5"/>
          <p:cNvSpPr>
            <a:spLocks noGrp="1" noChangeArrowheads="1"/>
          </p:cNvSpPr>
          <p:nvPr>
            <p:ph type="title"/>
          </p:nvPr>
        </p:nvSpPr>
        <p:spPr/>
        <p:txBody>
          <a:bodyPr/>
          <a:lstStyle/>
          <a:p>
            <a:r>
              <a:rPr lang="en-US"/>
              <a:t>Outline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smtClean="0">
                <a:cs typeface="+mj-cs"/>
              </a:rPr>
              <a:t>Heat flux conclusions </a:t>
            </a:r>
          </a:p>
        </p:txBody>
      </p:sp>
      <p:sp>
        <p:nvSpPr>
          <p:cNvPr id="449539" name="Rectangle 3"/>
          <p:cNvSpPr>
            <a:spLocks noGrp="1" noChangeArrowheads="1"/>
          </p:cNvSpPr>
          <p:nvPr>
            <p:ph type="body" idx="1"/>
          </p:nvPr>
        </p:nvSpPr>
        <p:spPr/>
        <p:txBody>
          <a:bodyPr/>
          <a:lstStyle/>
          <a:p>
            <a:pPr eaLnBrk="1" hangingPunct="1">
              <a:defRPr/>
            </a:pPr>
            <a:r>
              <a:rPr lang="en-US" sz="2800" smtClean="0">
                <a:cs typeface="+mn-cs"/>
              </a:rPr>
              <a:t>Lehman and Zahn </a:t>
            </a:r>
          </a:p>
          <a:p>
            <a:pPr lvl="1" eaLnBrk="1" hangingPunct="1">
              <a:defRPr/>
            </a:pPr>
            <a:r>
              <a:rPr lang="en-US" sz="2400" smtClean="0"/>
              <a:t>0.6 W/cm</a:t>
            </a:r>
            <a:r>
              <a:rPr lang="en-US" sz="2400" baseline="30000" smtClean="0"/>
              <a:t>2</a:t>
            </a:r>
            <a:r>
              <a:rPr lang="en-US" sz="2400" smtClean="0"/>
              <a:t> for the superinsulated tank of a bath cryostat </a:t>
            </a:r>
          </a:p>
          <a:p>
            <a:pPr lvl="1" eaLnBrk="1" hangingPunct="1">
              <a:defRPr/>
            </a:pPr>
            <a:r>
              <a:rPr lang="en-US" sz="2400" smtClean="0"/>
              <a:t>3.8 W/cm</a:t>
            </a:r>
            <a:r>
              <a:rPr lang="en-US" sz="2400" baseline="30000" smtClean="0"/>
              <a:t>2</a:t>
            </a:r>
            <a:r>
              <a:rPr lang="en-US" sz="2400" smtClean="0"/>
              <a:t> for an uninsulated tank of a bath cryostat </a:t>
            </a:r>
          </a:p>
          <a:p>
            <a:pPr eaLnBrk="1" hangingPunct="1">
              <a:defRPr/>
            </a:pPr>
            <a:r>
              <a:rPr lang="en-US" sz="2800" smtClean="0">
                <a:cs typeface="+mn-cs"/>
              </a:rPr>
              <a:t>Cavallari, et. al. </a:t>
            </a:r>
          </a:p>
          <a:p>
            <a:pPr lvl="1" eaLnBrk="1" hangingPunct="1">
              <a:defRPr/>
            </a:pPr>
            <a:r>
              <a:rPr lang="en-US" sz="2400" smtClean="0"/>
              <a:t>4 W/cm</a:t>
            </a:r>
            <a:r>
              <a:rPr lang="en-US" sz="2400" baseline="30000" smtClean="0"/>
              <a:t>2</a:t>
            </a:r>
            <a:r>
              <a:rPr lang="en-US" sz="2400" smtClean="0"/>
              <a:t> maximum specific heat load with loss of vacuum to air</a:t>
            </a:r>
          </a:p>
          <a:p>
            <a:pPr eaLnBrk="1" hangingPunct="1">
              <a:defRPr/>
            </a:pPr>
            <a:r>
              <a:rPr lang="en-US" sz="2800" smtClean="0">
                <a:cs typeface="+mn-cs"/>
              </a:rPr>
              <a:t>Wiseman, et. al. </a:t>
            </a:r>
          </a:p>
          <a:p>
            <a:pPr lvl="1" eaLnBrk="1" hangingPunct="1">
              <a:defRPr/>
            </a:pPr>
            <a:r>
              <a:rPr lang="en-US" sz="2400" smtClean="0"/>
              <a:t>3.5 W/cm</a:t>
            </a:r>
            <a:r>
              <a:rPr lang="en-US" sz="2400" baseline="30000" smtClean="0"/>
              <a:t>2</a:t>
            </a:r>
            <a:r>
              <a:rPr lang="en-US" sz="2400" smtClean="0"/>
              <a:t> maximum peak heat flux </a:t>
            </a:r>
          </a:p>
          <a:p>
            <a:pPr lvl="1" eaLnBrk="1" hangingPunct="1">
              <a:defRPr/>
            </a:pPr>
            <a:r>
              <a:rPr lang="en-US" sz="2400" smtClean="0"/>
              <a:t>2.0 W/cm</a:t>
            </a:r>
            <a:r>
              <a:rPr lang="en-US" sz="2400" baseline="30000" smtClean="0"/>
              <a:t>2</a:t>
            </a:r>
            <a:r>
              <a:rPr lang="en-US" sz="2400" smtClean="0"/>
              <a:t> maximum sustained heat flux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71C8BE01-B0AF-B74C-B6B8-30D0B2B2F50A}"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en-US" smtClean="0">
                <a:cs typeface="+mj-cs"/>
              </a:rPr>
              <a:t>Other heat flux comments</a:t>
            </a:r>
          </a:p>
        </p:txBody>
      </p:sp>
      <p:sp>
        <p:nvSpPr>
          <p:cNvPr id="450563" name="Rectangle 3"/>
          <p:cNvSpPr>
            <a:spLocks noGrp="1" noChangeArrowheads="1"/>
          </p:cNvSpPr>
          <p:nvPr>
            <p:ph type="body" idx="1"/>
          </p:nvPr>
        </p:nvSpPr>
        <p:spPr/>
        <p:txBody>
          <a:bodyPr/>
          <a:lstStyle/>
          <a:p>
            <a:pPr eaLnBrk="1" hangingPunct="1">
              <a:lnSpc>
                <a:spcPct val="90000"/>
              </a:lnSpc>
              <a:defRPr/>
            </a:pPr>
            <a:r>
              <a:rPr lang="en-US" smtClean="0">
                <a:cs typeface="+mn-cs"/>
              </a:rPr>
              <a:t>T. Boeckmann, et. al. (DESY)</a:t>
            </a:r>
          </a:p>
          <a:p>
            <a:pPr lvl="1" eaLnBrk="1" hangingPunct="1">
              <a:lnSpc>
                <a:spcPct val="90000"/>
              </a:lnSpc>
              <a:defRPr/>
            </a:pPr>
            <a:r>
              <a:rPr lang="en-US" smtClean="0"/>
              <a:t>Air inflow into cavity beam vacuum greatly damped by RF cavity structures </a:t>
            </a:r>
          </a:p>
          <a:p>
            <a:pPr eaLnBrk="1" hangingPunct="1">
              <a:lnSpc>
                <a:spcPct val="90000"/>
              </a:lnSpc>
              <a:defRPr/>
            </a:pPr>
            <a:r>
              <a:rPr lang="en-US" smtClean="0">
                <a:cs typeface="+mn-cs"/>
              </a:rPr>
              <a:t>Various authors also comment about layer of ice quickly reducing heat flux </a:t>
            </a:r>
          </a:p>
          <a:p>
            <a:pPr eaLnBrk="1" hangingPunct="1">
              <a:lnSpc>
                <a:spcPct val="90000"/>
              </a:lnSpc>
              <a:defRPr/>
            </a:pPr>
            <a:r>
              <a:rPr lang="en-US" smtClean="0">
                <a:cs typeface="+mn-cs"/>
              </a:rPr>
              <a:t>Heat flux curves for liquid helium film boiling with a delta-T of about 60 K agree with these heat flux numbers (next slide) </a:t>
            </a:r>
          </a:p>
          <a:p>
            <a:pPr eaLnBrk="1" hangingPunct="1">
              <a:lnSpc>
                <a:spcPct val="90000"/>
              </a:lnSpc>
              <a:defRPr/>
            </a:pPr>
            <a:r>
              <a:rPr lang="en-US" smtClean="0">
                <a:solidFill>
                  <a:srgbClr val="FF0000"/>
                </a:solidFill>
                <a:cs typeface="+mn-cs"/>
              </a:rPr>
              <a:t>I use 4 W/cm</a:t>
            </a:r>
            <a:r>
              <a:rPr lang="en-US" baseline="30000" smtClean="0">
                <a:solidFill>
                  <a:srgbClr val="FF0000"/>
                </a:solidFill>
                <a:cs typeface="+mn-cs"/>
              </a:rPr>
              <a:t>2</a:t>
            </a:r>
            <a:r>
              <a:rPr lang="en-US" smtClean="0">
                <a:solidFill>
                  <a:srgbClr val="FF0000"/>
                </a:solidFill>
                <a:cs typeface="+mn-cs"/>
              </a:rPr>
              <a:t> for bare metal surfaces</a:t>
            </a:r>
            <a:r>
              <a:rPr lang="en-US" smtClean="0">
                <a:cs typeface="+mn-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5466C6C7-8962-2A4C-91E1-DE00D1969226}"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HeliumBoilingCu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467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62" name="Text Box 6"/>
          <p:cNvSpPr txBox="1">
            <a:spLocks noChangeArrowheads="1"/>
          </p:cNvSpPr>
          <p:nvPr/>
        </p:nvSpPr>
        <p:spPr bwMode="auto">
          <a:xfrm>
            <a:off x="304800" y="5181600"/>
            <a:ext cx="2605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E. G. Brentari, et. al., </a:t>
            </a:r>
          </a:p>
          <a:p>
            <a:pPr>
              <a:defRPr/>
            </a:pPr>
            <a:r>
              <a:rPr lang="en-US" sz="1800">
                <a:cs typeface="+mn-cs"/>
              </a:rPr>
              <a:t>NBS Technical Note 317</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32A38D4-0702-5F49-881D-D0BC1752AC30}" type="slidenum">
              <a:rPr lang="en-US"/>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3400" y="685800"/>
            <a:ext cx="8001000" cy="1447800"/>
          </a:xfrm>
        </p:spPr>
        <p:txBody>
          <a:bodyPr/>
          <a:lstStyle/>
          <a:p>
            <a:pPr eaLnBrk="1" hangingPunct="1">
              <a:defRPr/>
            </a:pPr>
            <a:r>
              <a:rPr lang="en-US" sz="2400" smtClean="0">
                <a:cs typeface="+mj-cs"/>
              </a:rPr>
              <a:t>Atmospheric air rushing into a vacuum space and condensing on a surface deposits about 11 kW per cm</a:t>
            </a:r>
            <a:r>
              <a:rPr lang="en-US" sz="2400" baseline="30000" smtClean="0">
                <a:cs typeface="+mj-cs"/>
              </a:rPr>
              <a:t>2</a:t>
            </a:r>
            <a:r>
              <a:rPr lang="en-US" sz="2400" smtClean="0">
                <a:cs typeface="+mj-cs"/>
              </a:rPr>
              <a:t> of air hole inlet area.  In many cases, heat flux will be limited by this air hole inlet size rather than low-temperature surface area.  </a:t>
            </a:r>
            <a:endParaRPr lang="en-US" smtClean="0">
              <a:cs typeface="+mj-cs"/>
            </a:endParaRPr>
          </a:p>
        </p:txBody>
      </p:sp>
      <p:pic>
        <p:nvPicPr>
          <p:cNvPr id="44034" name="Picture 4" descr="AirInletHeatFl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298700"/>
            <a:ext cx="53086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28B3E01-25C4-3C49-A32D-2C1C204446A9}"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smtClean="0">
                <a:cs typeface="+mj-cs"/>
              </a:rPr>
              <a:t>Conversion of heat to mass flow</a:t>
            </a:r>
          </a:p>
        </p:txBody>
      </p:sp>
      <p:sp>
        <p:nvSpPr>
          <p:cNvPr id="466947" name="Rectangle 3"/>
          <p:cNvSpPr>
            <a:spLocks noGrp="1" noChangeArrowheads="1"/>
          </p:cNvSpPr>
          <p:nvPr>
            <p:ph type="body" idx="1"/>
          </p:nvPr>
        </p:nvSpPr>
        <p:spPr/>
        <p:txBody>
          <a:bodyPr/>
          <a:lstStyle/>
          <a:p>
            <a:pPr eaLnBrk="1" hangingPunct="1">
              <a:defRPr/>
            </a:pPr>
            <a:r>
              <a:rPr lang="en-US" smtClean="0">
                <a:cs typeface="+mn-cs"/>
              </a:rPr>
              <a:t>Low pressures, below the critical pressure </a:t>
            </a:r>
          </a:p>
          <a:p>
            <a:pPr lvl="1" eaLnBrk="1" hangingPunct="1">
              <a:defRPr/>
            </a:pPr>
            <a:r>
              <a:rPr lang="en-US" smtClean="0"/>
              <a:t>Latent heat of vaporization </a:t>
            </a:r>
          </a:p>
          <a:p>
            <a:pPr lvl="1" eaLnBrk="1" hangingPunct="1">
              <a:defRPr/>
            </a:pPr>
            <a:r>
              <a:rPr lang="en-US" smtClean="0"/>
              <a:t>Net flow out is vapor generated by the addition of heat minus the amount of vapor left behind in the volume of liquid lost </a:t>
            </a:r>
          </a:p>
          <a:p>
            <a:pPr eaLnBrk="1" hangingPunct="1">
              <a:defRPr/>
            </a:pPr>
            <a:r>
              <a:rPr lang="en-US" smtClean="0">
                <a:cs typeface="+mn-cs"/>
              </a:rPr>
              <a:t>High pressures, above the critical pressure </a:t>
            </a:r>
          </a:p>
          <a:p>
            <a:pPr lvl="1" eaLnBrk="1" hangingPunct="1">
              <a:defRPr/>
            </a:pPr>
            <a:r>
              <a:rPr lang="en-US" smtClean="0"/>
              <a:t>Heat added results in fluid expelled </a:t>
            </a:r>
          </a:p>
          <a:p>
            <a:pPr lvl="1" eaLnBrk="1" hangingPunct="1">
              <a:defRPr/>
            </a:pPr>
            <a:r>
              <a:rPr lang="en-US" smtClean="0"/>
              <a:t>A </a:t>
            </a:r>
            <a:r>
              <a:rPr lang="ja-JP" altLang="en-US" smtClean="0">
                <a:latin typeface="Arial"/>
              </a:rPr>
              <a:t>“</a:t>
            </a:r>
            <a:r>
              <a:rPr lang="en-US" smtClean="0"/>
              <a:t>pseudo latent heat</a:t>
            </a:r>
            <a:r>
              <a:rPr lang="ja-JP" altLang="en-US" smtClean="0">
                <a:latin typeface="Arial"/>
              </a:rPr>
              <a:t>”</a:t>
            </a:r>
            <a:r>
              <a:rPr lang="en-US" smtClean="0"/>
              <a:t> can be evaluated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717E455-54E0-3D45-BC29-A2B6359FA803}"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4"/>
          <p:cNvSpPr>
            <a:spLocks noGrp="1" noChangeArrowheads="1"/>
          </p:cNvSpPr>
          <p:nvPr>
            <p:ph type="title"/>
          </p:nvPr>
        </p:nvSpPr>
        <p:spPr>
          <a:xfrm>
            <a:off x="685800" y="609600"/>
            <a:ext cx="7772400" cy="1676400"/>
          </a:xfrm>
        </p:spPr>
        <p:txBody>
          <a:bodyPr/>
          <a:lstStyle/>
          <a:p>
            <a:pPr eaLnBrk="1" hangingPunct="1">
              <a:defRPr/>
            </a:pPr>
            <a:r>
              <a:rPr lang="en-US" smtClean="0">
                <a:cs typeface="+mj-cs"/>
              </a:rPr>
              <a:t>Supercritical fluid -- energy added per unit mass expelled </a:t>
            </a:r>
            <a:br>
              <a:rPr lang="en-US" smtClean="0">
                <a:cs typeface="+mj-cs"/>
              </a:rPr>
            </a:br>
            <a:r>
              <a:rPr lang="en-US" sz="2400" smtClean="0">
                <a:cs typeface="+mj-cs"/>
              </a:rPr>
              <a:t>The pressure of a liquid helium container during venting will often exceed the critical pressure of helium (2.3 bar)</a:t>
            </a:r>
            <a:endParaRPr lang="en-US" smtClean="0">
              <a:cs typeface="+mj-cs"/>
            </a:endParaRPr>
          </a:p>
        </p:txBody>
      </p:sp>
      <p:pic>
        <p:nvPicPr>
          <p:cNvPr id="48130" name="Picture 8" descr="CGApseudoLatent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654300"/>
            <a:ext cx="84470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36E30639-B5F3-3940-BB19-F9C64A19AACD}"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mtClean="0">
                <a:cs typeface="+mj-cs"/>
              </a:rPr>
              <a:t>Relief venting </a:t>
            </a:r>
          </a:p>
        </p:txBody>
      </p:sp>
      <p:sp>
        <p:nvSpPr>
          <p:cNvPr id="398339" name="Rectangle 3"/>
          <p:cNvSpPr>
            <a:spLocks noGrp="1" noChangeArrowheads="1"/>
          </p:cNvSpPr>
          <p:nvPr>
            <p:ph type="body" idx="1"/>
          </p:nvPr>
        </p:nvSpPr>
        <p:spPr/>
        <p:txBody>
          <a:bodyPr/>
          <a:lstStyle/>
          <a:p>
            <a:pPr eaLnBrk="1" hangingPunct="1">
              <a:defRPr/>
            </a:pPr>
            <a:r>
              <a:rPr lang="en-US" smtClean="0">
                <a:cs typeface="+mn-cs"/>
              </a:rPr>
              <a:t>Up to now, we have discussed estimation of the venting flow rate </a:t>
            </a:r>
          </a:p>
          <a:p>
            <a:pPr eaLnBrk="1" hangingPunct="1">
              <a:defRPr/>
            </a:pPr>
            <a:r>
              <a:rPr lang="en-US" smtClean="0">
                <a:cs typeface="+mn-cs"/>
              </a:rPr>
              <a:t>In summary </a:t>
            </a:r>
          </a:p>
          <a:p>
            <a:pPr lvl="1" eaLnBrk="1" hangingPunct="1">
              <a:defRPr/>
            </a:pPr>
            <a:r>
              <a:rPr lang="en-US" smtClean="0"/>
              <a:t>We have a vessel or piping MAWP </a:t>
            </a:r>
          </a:p>
          <a:p>
            <a:pPr lvl="1" eaLnBrk="1" hangingPunct="1">
              <a:defRPr/>
            </a:pPr>
            <a:r>
              <a:rPr lang="en-US" smtClean="0"/>
              <a:t>We have a mass flow rate provided either by compressors/pumps or heating of low temperature fluid which must be removed from that vessel at or below the MAWP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B668BA71-0051-E146-81FB-99137A145214}"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smtClean="0">
                <a:cs typeface="+mj-cs"/>
              </a:rPr>
              <a:t>Venting flow analyses </a:t>
            </a:r>
          </a:p>
        </p:txBody>
      </p:sp>
      <p:sp>
        <p:nvSpPr>
          <p:cNvPr id="444419" name="Rectangle 3"/>
          <p:cNvSpPr>
            <a:spLocks noGrp="1" noChangeArrowheads="1"/>
          </p:cNvSpPr>
          <p:nvPr>
            <p:ph type="body" idx="1"/>
          </p:nvPr>
        </p:nvSpPr>
        <p:spPr/>
        <p:txBody>
          <a:bodyPr/>
          <a:lstStyle/>
          <a:p>
            <a:pPr eaLnBrk="1" hangingPunct="1">
              <a:defRPr/>
            </a:pPr>
            <a:r>
              <a:rPr lang="en-US" smtClean="0">
                <a:cs typeface="+mn-cs"/>
              </a:rPr>
              <a:t>Size piping to the relief device </a:t>
            </a:r>
          </a:p>
          <a:p>
            <a:pPr eaLnBrk="1" hangingPunct="1">
              <a:defRPr/>
            </a:pPr>
            <a:r>
              <a:rPr lang="en-US" smtClean="0">
                <a:cs typeface="+mn-cs"/>
              </a:rPr>
              <a:t>Size the relief device </a:t>
            </a:r>
          </a:p>
          <a:p>
            <a:pPr lvl="1" eaLnBrk="1" hangingPunct="1">
              <a:defRPr/>
            </a:pPr>
            <a:r>
              <a:rPr lang="en-US" smtClean="0"/>
              <a:t>Typically using the vendor-provided or standard relief device formulas and charts </a:t>
            </a:r>
          </a:p>
          <a:p>
            <a:pPr eaLnBrk="1" hangingPunct="1">
              <a:defRPr/>
            </a:pPr>
            <a:r>
              <a:rPr lang="en-US" smtClean="0">
                <a:cs typeface="+mn-cs"/>
              </a:rPr>
              <a:t>Size piping downstream of the relief device </a:t>
            </a:r>
          </a:p>
          <a:p>
            <a:pPr eaLnBrk="1" hangingPunct="1">
              <a:defRPr/>
            </a:pPr>
            <a:r>
              <a:rPr lang="en-US" smtClean="0">
                <a:cs typeface="+mn-cs"/>
              </a:rPr>
              <a:t>A somewhat different venting flow analysis -- estimate flow from a rupture or open valve into a room for an ODH analysis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BD718BEC-799E-A74D-8856-2972A16D3A33}"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eaLnBrk="1" hangingPunct="1">
              <a:defRPr/>
            </a:pPr>
            <a:r>
              <a:rPr lang="en-US" smtClean="0">
                <a:cs typeface="+mj-cs"/>
              </a:rPr>
              <a:t>Constraints and assumptions </a:t>
            </a:r>
          </a:p>
        </p:txBody>
      </p:sp>
      <p:sp>
        <p:nvSpPr>
          <p:cNvPr id="445443" name="Rectangle 3"/>
          <p:cNvSpPr>
            <a:spLocks noGrp="1" noChangeArrowheads="1"/>
          </p:cNvSpPr>
          <p:nvPr>
            <p:ph type="body" idx="1"/>
          </p:nvPr>
        </p:nvSpPr>
        <p:spPr/>
        <p:txBody>
          <a:bodyPr/>
          <a:lstStyle/>
          <a:p>
            <a:pPr eaLnBrk="1" hangingPunct="1">
              <a:lnSpc>
                <a:spcPct val="90000"/>
              </a:lnSpc>
              <a:defRPr/>
            </a:pPr>
            <a:r>
              <a:rPr lang="en-US" smtClean="0">
                <a:cs typeface="+mn-cs"/>
              </a:rPr>
              <a:t>For relief and vent pipe sizing </a:t>
            </a:r>
          </a:p>
          <a:p>
            <a:pPr lvl="1" eaLnBrk="1" hangingPunct="1">
              <a:lnSpc>
                <a:spcPct val="90000"/>
              </a:lnSpc>
              <a:defRPr/>
            </a:pPr>
            <a:r>
              <a:rPr lang="en-US" smtClean="0"/>
              <a:t>Typically flow driven by a Maximum Allowable Working Pressure (MAWP, as defined by code requirements) at the vessel </a:t>
            </a:r>
          </a:p>
          <a:p>
            <a:pPr lvl="1" eaLnBrk="1" hangingPunct="1">
              <a:lnSpc>
                <a:spcPct val="90000"/>
              </a:lnSpc>
              <a:defRPr/>
            </a:pPr>
            <a:r>
              <a:rPr lang="en-US" smtClean="0"/>
              <a:t>Pipe size and relief device size are the free parameters </a:t>
            </a:r>
          </a:p>
          <a:p>
            <a:pPr lvl="2" eaLnBrk="1" hangingPunct="1">
              <a:lnSpc>
                <a:spcPct val="90000"/>
              </a:lnSpc>
              <a:defRPr/>
            </a:pPr>
            <a:r>
              <a:rPr lang="en-US" smtClean="0"/>
              <a:t>Perhaps also pipe routing </a:t>
            </a:r>
          </a:p>
          <a:p>
            <a:pPr lvl="1" eaLnBrk="1" hangingPunct="1">
              <a:lnSpc>
                <a:spcPct val="90000"/>
              </a:lnSpc>
              <a:defRPr/>
            </a:pPr>
            <a:r>
              <a:rPr lang="en-US" smtClean="0"/>
              <a:t>Flow rate may be determined by a compressor or pump capacity or heat flux to a low temperature vessel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8F2D5110-3570-FC4A-A20C-DD0EAB240401}"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defRPr/>
            </a:pPr>
            <a:r>
              <a:rPr lang="en-US" smtClean="0">
                <a:cs typeface="+mj-cs"/>
              </a:rPr>
              <a:t>Constraints and assumptions </a:t>
            </a:r>
          </a:p>
        </p:txBody>
      </p:sp>
      <p:sp>
        <p:nvSpPr>
          <p:cNvPr id="446467" name="Rectangle 3"/>
          <p:cNvSpPr>
            <a:spLocks noGrp="1" noChangeArrowheads="1"/>
          </p:cNvSpPr>
          <p:nvPr>
            <p:ph type="body" idx="1"/>
          </p:nvPr>
        </p:nvSpPr>
        <p:spPr/>
        <p:txBody>
          <a:bodyPr/>
          <a:lstStyle/>
          <a:p>
            <a:pPr eaLnBrk="1" hangingPunct="1">
              <a:lnSpc>
                <a:spcPct val="90000"/>
              </a:lnSpc>
              <a:defRPr/>
            </a:pPr>
            <a:r>
              <a:rPr lang="en-US" smtClean="0">
                <a:cs typeface="+mn-cs"/>
              </a:rPr>
              <a:t>For ODH analysis </a:t>
            </a:r>
          </a:p>
          <a:p>
            <a:pPr lvl="1" eaLnBrk="1" hangingPunct="1">
              <a:lnSpc>
                <a:spcPct val="90000"/>
              </a:lnSpc>
              <a:defRPr/>
            </a:pPr>
            <a:r>
              <a:rPr lang="en-US" smtClean="0"/>
              <a:t>Pipe size may not be a free parameter </a:t>
            </a:r>
          </a:p>
          <a:p>
            <a:pPr lvl="2" eaLnBrk="1" hangingPunct="1">
              <a:lnSpc>
                <a:spcPct val="90000"/>
              </a:lnSpc>
              <a:defRPr/>
            </a:pPr>
            <a:r>
              <a:rPr lang="en-US" smtClean="0"/>
              <a:t>Analyses are often done for existing systems </a:t>
            </a:r>
          </a:p>
          <a:p>
            <a:pPr lvl="1" eaLnBrk="1" hangingPunct="1">
              <a:lnSpc>
                <a:spcPct val="90000"/>
              </a:lnSpc>
              <a:defRPr/>
            </a:pPr>
            <a:r>
              <a:rPr lang="en-US" smtClean="0"/>
              <a:t>A flow estimate is based on worst-case pressures and rupture or open valve assumptions </a:t>
            </a:r>
          </a:p>
          <a:p>
            <a:pPr lvl="2" eaLnBrk="1" hangingPunct="1">
              <a:lnSpc>
                <a:spcPct val="90000"/>
              </a:lnSpc>
              <a:defRPr/>
            </a:pPr>
            <a:r>
              <a:rPr lang="en-US" smtClean="0"/>
              <a:t>Worst-case in terms of maximum flow of inert gas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F3DFE4A-8028-924D-9B79-CBBBF5E7F3D3}"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Introduction </a:t>
            </a:r>
            <a:endParaRPr lang="en-US"/>
          </a:p>
        </p:txBody>
      </p:sp>
      <p:sp>
        <p:nvSpPr>
          <p:cNvPr id="231427" name="Rectangle 3"/>
          <p:cNvSpPr>
            <a:spLocks noGrp="1" noChangeArrowheads="1"/>
          </p:cNvSpPr>
          <p:nvPr>
            <p:ph idx="1"/>
          </p:nvPr>
        </p:nvSpPr>
        <p:spPr/>
        <p:txBody>
          <a:bodyPr/>
          <a:lstStyle/>
          <a:p>
            <a:r>
              <a:rPr lang="en-US" sz="2400" dirty="0" smtClean="0"/>
              <a:t>The purpose of this lecture is to provide a review of cryogenic safety and pressurized gas hazards </a:t>
            </a:r>
          </a:p>
          <a:p>
            <a:r>
              <a:rPr lang="en-US" sz="2400" dirty="0" smtClean="0"/>
              <a:t>Most commonly used cryogenic fluids in accelerator work are argon (</a:t>
            </a:r>
            <a:r>
              <a:rPr lang="en-US" sz="2400" dirty="0" err="1" smtClean="0"/>
              <a:t>Ar</a:t>
            </a:r>
            <a:r>
              <a:rPr lang="en-US" sz="2400" dirty="0" smtClean="0"/>
              <a:t>), nitrogen (N2), helium (He) and hydrogen (H2). These fluids are used in liquid and gaseous form. </a:t>
            </a:r>
          </a:p>
          <a:p>
            <a:r>
              <a:rPr lang="en-US" sz="2400" dirty="0" smtClean="0"/>
              <a:t>These low temperature fluids have the potential for creating dangerous working environments. </a:t>
            </a:r>
          </a:p>
          <a:p>
            <a:r>
              <a:rPr lang="en-US" sz="2400" dirty="0" smtClean="0"/>
              <a:t>Everyone who works with cryogenic fluids must know their hazards and how to work safely with them. </a:t>
            </a:r>
            <a:endParaRPr lang="en-US" sz="2400" dirty="0"/>
          </a:p>
        </p:txBody>
      </p:sp>
      <p:sp>
        <p:nvSpPr>
          <p:cNvPr id="5" name="Date Placeholder 1"/>
          <p:cNvSpPr>
            <a:spLocks noGrp="1"/>
          </p:cNvSpPr>
          <p:nvPr>
            <p:ph type="dt" sz="half" idx="10"/>
          </p:nvPr>
        </p:nvSpPr>
        <p:spPr/>
        <p:txBody>
          <a:bodyPr/>
          <a:lstStyle/>
          <a:p>
            <a:r>
              <a:rPr lang="en-US" smtClean="0"/>
              <a:t>USPAS,         January, 2017</a:t>
            </a:r>
            <a:endParaRPr lang="en-US"/>
          </a:p>
        </p:txBody>
      </p:sp>
      <p:sp>
        <p:nvSpPr>
          <p:cNvPr id="6" name="Footer Placeholder 2"/>
          <p:cNvSpPr>
            <a:spLocks noGrp="1"/>
          </p:cNvSpPr>
          <p:nvPr>
            <p:ph type="ftr" sz="quarter" idx="11"/>
          </p:nvPr>
        </p:nvSpPr>
        <p:spPr/>
        <p:txBody>
          <a:bodyPr/>
          <a:lstStyle/>
          <a:p>
            <a:r>
              <a:rPr lang="en-US" smtClean="0"/>
              <a:t>Cryogenic Safety, Tom Peterson and John Weisend</a:t>
            </a:r>
            <a:endParaRPr lang="en-US" dirty="0"/>
          </a:p>
        </p:txBody>
      </p:sp>
      <p:sp>
        <p:nvSpPr>
          <p:cNvPr id="7" name="Slide Number Placeholder 3"/>
          <p:cNvSpPr>
            <a:spLocks noGrp="1"/>
          </p:cNvSpPr>
          <p:nvPr>
            <p:ph type="sldNum" sz="quarter" idx="12"/>
          </p:nvPr>
        </p:nvSpPr>
        <p:spPr/>
        <p:txBody>
          <a:bodyPr/>
          <a:lstStyle/>
          <a:p>
            <a:endParaRPr lang="en-US" smtClean="0"/>
          </a:p>
          <a:p>
            <a:fld id="{CBF8DFB4-B7E7-9D46-98A8-01A586B85C39}" type="slidenum">
              <a:rPr lang="en-US" smtClean="0"/>
              <a:pPr/>
              <a:t>4</a:t>
            </a:fld>
            <a:endParaRPr lang="en-US"/>
          </a:p>
        </p:txBody>
      </p:sp>
      <p:sp>
        <p:nvSpPr>
          <p:cNvPr id="231428"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B1FEEEC1-AFF2-9949-A557-70EAFD8619B1}" type="slidenum">
              <a:rPr lang="en-US" sz="1200">
                <a:solidFill>
                  <a:srgbClr val="898989"/>
                </a:solidFill>
                <a:cs typeface="ＭＳ Ｐゴシック" charset="0"/>
              </a:rPr>
              <a:pPr algn="r"/>
              <a:t>4</a:t>
            </a:fld>
            <a:endParaRPr lang="en-US" sz="1400">
              <a:solidFill>
                <a:srgbClr val="898989"/>
              </a:solidFill>
              <a:cs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smtClean="0">
                <a:cs typeface="+mj-cs"/>
              </a:rPr>
              <a:t>Venting and relief sizing analysis</a:t>
            </a:r>
          </a:p>
        </p:txBody>
      </p:sp>
      <p:sp>
        <p:nvSpPr>
          <p:cNvPr id="441347" name="Rectangle 3"/>
          <p:cNvSpPr>
            <a:spLocks noGrp="1" noChangeArrowheads="1"/>
          </p:cNvSpPr>
          <p:nvPr>
            <p:ph type="body" idx="1"/>
          </p:nvPr>
        </p:nvSpPr>
        <p:spPr/>
        <p:txBody>
          <a:bodyPr/>
          <a:lstStyle/>
          <a:p>
            <a:pPr eaLnBrk="1" hangingPunct="1">
              <a:lnSpc>
                <a:spcPct val="90000"/>
              </a:lnSpc>
              <a:defRPr/>
            </a:pPr>
            <a:r>
              <a:rPr lang="en-US" sz="2800" smtClean="0">
                <a:cs typeface="+mn-cs"/>
              </a:rPr>
              <a:t>Conservative, err on the safe side </a:t>
            </a:r>
          </a:p>
          <a:p>
            <a:pPr lvl="1" eaLnBrk="1" hangingPunct="1">
              <a:lnSpc>
                <a:spcPct val="90000"/>
              </a:lnSpc>
              <a:defRPr/>
            </a:pPr>
            <a:r>
              <a:rPr lang="en-US" sz="2400" smtClean="0"/>
              <a:t>Venting is typically not steady-state, very dynamic</a:t>
            </a:r>
          </a:p>
          <a:p>
            <a:pPr lvl="1" eaLnBrk="1" hangingPunct="1">
              <a:lnSpc>
                <a:spcPct val="90000"/>
              </a:lnSpc>
              <a:defRPr/>
            </a:pPr>
            <a:r>
              <a:rPr lang="en-US" sz="2400" smtClean="0"/>
              <a:t>Make simplifying assumptions on the safe side </a:t>
            </a:r>
          </a:p>
          <a:p>
            <a:pPr lvl="2" eaLnBrk="1" hangingPunct="1">
              <a:lnSpc>
                <a:spcPct val="90000"/>
              </a:lnSpc>
              <a:defRPr/>
            </a:pPr>
            <a:r>
              <a:rPr lang="en-US" sz="2000" smtClean="0"/>
              <a:t>For example, flow rate estimate should be safely on the high side for relief sizing  </a:t>
            </a:r>
          </a:p>
          <a:p>
            <a:pPr eaLnBrk="1" hangingPunct="1">
              <a:lnSpc>
                <a:spcPct val="90000"/>
              </a:lnSpc>
              <a:defRPr/>
            </a:pPr>
            <a:r>
              <a:rPr lang="en-US" sz="2800" smtClean="0">
                <a:cs typeface="+mn-cs"/>
              </a:rPr>
              <a:t>Reviewable </a:t>
            </a:r>
          </a:p>
          <a:p>
            <a:pPr lvl="1" eaLnBrk="1" hangingPunct="1">
              <a:lnSpc>
                <a:spcPct val="90000"/>
              </a:lnSpc>
              <a:defRPr/>
            </a:pPr>
            <a:r>
              <a:rPr lang="en-US" sz="2400" smtClean="0"/>
              <a:t>Simplest and most straightforward analysis which demonstrates requirement </a:t>
            </a:r>
          </a:p>
          <a:p>
            <a:pPr lvl="1" eaLnBrk="1" hangingPunct="1">
              <a:lnSpc>
                <a:spcPct val="90000"/>
              </a:lnSpc>
              <a:defRPr/>
            </a:pPr>
            <a:r>
              <a:rPr lang="en-US" sz="2400" smtClean="0"/>
              <a:t>Of course, more sophisticated analysis (such as FEM fluid dynamic simulation may be necessary for a system with sever constraints)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D2216C4D-1715-8A42-85C4-7E00F96F3E72}"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85800" y="609600"/>
            <a:ext cx="8001000" cy="914400"/>
          </a:xfrm>
        </p:spPr>
        <p:txBody>
          <a:bodyPr/>
          <a:lstStyle/>
          <a:p>
            <a:pPr eaLnBrk="1" hangingPunct="1">
              <a:defRPr/>
            </a:pPr>
            <a:r>
              <a:rPr lang="en-US" smtClean="0">
                <a:cs typeface="+mj-cs"/>
              </a:rPr>
              <a:t>Vent sizing vs ODH flow estimate</a:t>
            </a:r>
          </a:p>
        </p:txBody>
      </p:sp>
      <p:sp>
        <p:nvSpPr>
          <p:cNvPr id="442371" name="Rectangle 3"/>
          <p:cNvSpPr>
            <a:spLocks noGrp="1" noChangeArrowheads="1"/>
          </p:cNvSpPr>
          <p:nvPr>
            <p:ph type="body" idx="1"/>
          </p:nvPr>
        </p:nvSpPr>
        <p:spPr/>
        <p:txBody>
          <a:bodyPr/>
          <a:lstStyle/>
          <a:p>
            <a:pPr eaLnBrk="1" hangingPunct="1">
              <a:lnSpc>
                <a:spcPct val="90000"/>
              </a:lnSpc>
              <a:defRPr/>
            </a:pPr>
            <a:r>
              <a:rPr lang="en-US" sz="2800" smtClean="0">
                <a:cs typeface="+mn-cs"/>
              </a:rPr>
              <a:t>Vent sizing goal is to show that venting system (piping and relief devices) carry flow which starts at or below MAWP </a:t>
            </a:r>
          </a:p>
          <a:p>
            <a:pPr lvl="1" eaLnBrk="1" hangingPunct="1">
              <a:lnSpc>
                <a:spcPct val="90000"/>
              </a:lnSpc>
              <a:defRPr/>
            </a:pPr>
            <a:r>
              <a:rPr lang="en-US" sz="2400" smtClean="0"/>
              <a:t>So pressure drop estimate may be conservatively high so as to end with a conservatively low flow rate and verify safely large vent system size </a:t>
            </a:r>
          </a:p>
          <a:p>
            <a:pPr eaLnBrk="1" hangingPunct="1">
              <a:lnSpc>
                <a:spcPct val="90000"/>
              </a:lnSpc>
              <a:defRPr/>
            </a:pPr>
            <a:r>
              <a:rPr lang="en-US" sz="2800" smtClean="0">
                <a:cs typeface="+mn-cs"/>
              </a:rPr>
              <a:t>ODH venting analysis may be to estimate flow of inert gas into a space </a:t>
            </a:r>
          </a:p>
          <a:p>
            <a:pPr lvl="1" eaLnBrk="1" hangingPunct="1">
              <a:lnSpc>
                <a:spcPct val="90000"/>
              </a:lnSpc>
              <a:defRPr/>
            </a:pPr>
            <a:r>
              <a:rPr lang="en-US" sz="2400" smtClean="0"/>
              <a:t>So pressure drop estimate may be conservatively low so as to end with a conservatively high flow rate and verify safely large room ventilation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80C9E651-550C-724D-8D9C-5EA2CA8C0012}"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smtClean="0">
                <a:cs typeface="+mj-cs"/>
              </a:rPr>
              <a:t>Vent line flow temperature </a:t>
            </a:r>
          </a:p>
        </p:txBody>
      </p:sp>
      <p:pic>
        <p:nvPicPr>
          <p:cNvPr id="62466" name="Picture 3" descr="CGA-VentTempe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242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8756" name="Text Box 4"/>
          <p:cNvSpPr txBox="1">
            <a:spLocks noChangeArrowheads="1"/>
          </p:cNvSpPr>
          <p:nvPr/>
        </p:nvSpPr>
        <p:spPr bwMode="auto">
          <a:xfrm>
            <a:off x="609600" y="3505200"/>
            <a:ext cx="77184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The temperature into the relief device may be higher than the exit </a:t>
            </a:r>
          </a:p>
          <a:p>
            <a:pPr>
              <a:defRPr/>
            </a:pPr>
            <a:r>
              <a:rPr lang="en-US" sz="1800">
                <a:solidFill>
                  <a:schemeClr val="accent2"/>
                </a:solidFill>
                <a:cs typeface="+mn-cs"/>
              </a:rPr>
              <a:t>temperature due to heat transfer to the flow via the vent pipe.</a:t>
            </a:r>
            <a:r>
              <a:rPr lang="en-US" sz="1800">
                <a:cs typeface="+mn-cs"/>
              </a:rPr>
              <a:t> </a:t>
            </a:r>
            <a:r>
              <a:rPr lang="en-US" sz="1800">
                <a:solidFill>
                  <a:schemeClr val="accent2"/>
                </a:solidFill>
                <a:cs typeface="+mn-cs"/>
              </a:rPr>
              <a:t>For </a:t>
            </a:r>
          </a:p>
          <a:p>
            <a:pPr>
              <a:defRPr/>
            </a:pPr>
            <a:r>
              <a:rPr lang="en-US" sz="1800">
                <a:solidFill>
                  <a:schemeClr val="accent2"/>
                </a:solidFill>
                <a:cs typeface="+mn-cs"/>
              </a:rPr>
              <a:t>very high flow rates and a relatively short vent line, this temperature </a:t>
            </a:r>
          </a:p>
          <a:p>
            <a:pPr>
              <a:defRPr/>
            </a:pPr>
            <a:r>
              <a:rPr lang="en-US" sz="1800">
                <a:solidFill>
                  <a:schemeClr val="accent2"/>
                </a:solidFill>
                <a:cs typeface="+mn-cs"/>
              </a:rPr>
              <a:t>rise may be insignificant.  A simple energy balance on the flow and </a:t>
            </a:r>
          </a:p>
          <a:p>
            <a:pPr>
              <a:defRPr/>
            </a:pPr>
            <a:r>
              <a:rPr lang="en-US" sz="1800">
                <a:solidFill>
                  <a:schemeClr val="accent2"/>
                </a:solidFill>
                <a:cs typeface="+mn-cs"/>
              </a:rPr>
              <a:t>stored energy in the vent line, with an approximate and conservatively </a:t>
            </a:r>
          </a:p>
          <a:p>
            <a:pPr>
              <a:defRPr/>
            </a:pPr>
            <a:r>
              <a:rPr lang="en-US" sz="1800">
                <a:solidFill>
                  <a:schemeClr val="accent2"/>
                </a:solidFill>
                <a:cs typeface="+mn-cs"/>
              </a:rPr>
              <a:t>large convection coefficient may provide a safely conservative </a:t>
            </a:r>
          </a:p>
          <a:p>
            <a:pPr>
              <a:defRPr/>
            </a:pPr>
            <a:r>
              <a:rPr lang="en-US" sz="1800">
                <a:solidFill>
                  <a:schemeClr val="accent2"/>
                </a:solidFill>
                <a:cs typeface="+mn-cs"/>
              </a:rPr>
              <a:t>estimate of the temperature rise.  For a long vent line, a more detailed </a:t>
            </a:r>
          </a:p>
          <a:p>
            <a:pPr>
              <a:defRPr/>
            </a:pPr>
            <a:r>
              <a:rPr lang="en-US" sz="1800">
                <a:solidFill>
                  <a:schemeClr val="accent2"/>
                </a:solidFill>
                <a:cs typeface="+mn-cs"/>
              </a:rPr>
              <a:t>analysis may be required in sizing the relief device.  CGA S1.3, </a:t>
            </a:r>
          </a:p>
          <a:p>
            <a:pPr>
              <a:defRPr/>
            </a:pPr>
            <a:r>
              <a:rPr lang="en-US" sz="1800">
                <a:solidFill>
                  <a:schemeClr val="accent2"/>
                </a:solidFill>
                <a:cs typeface="+mn-cs"/>
              </a:rPr>
              <a:t>paragraph 6.1.4 and following, provides some guidance for this analysis.   </a:t>
            </a:r>
            <a:endParaRPr lang="en-US" sz="1800">
              <a:cs typeface="+mn-cs"/>
            </a:endParaRPr>
          </a:p>
        </p:txBody>
      </p:sp>
      <p:sp>
        <p:nvSpPr>
          <p:cNvPr id="458757" name="Text Box 5"/>
          <p:cNvSpPr txBox="1">
            <a:spLocks noChangeArrowheads="1"/>
          </p:cNvSpPr>
          <p:nvPr/>
        </p:nvSpPr>
        <p:spPr bwMode="auto">
          <a:xfrm>
            <a:off x="2743200" y="2514600"/>
            <a:ext cx="54641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This exit temperature will typically be 5 K - 6 K </a:t>
            </a:r>
          </a:p>
          <a:p>
            <a:pPr>
              <a:defRPr/>
            </a:pPr>
            <a:r>
              <a:rPr lang="en-US" sz="1800">
                <a:cs typeface="+mn-cs"/>
              </a:rPr>
              <a:t>for a liquid helium container venting at a somewhat </a:t>
            </a:r>
          </a:p>
          <a:p>
            <a:pPr>
              <a:defRPr/>
            </a:pPr>
            <a:r>
              <a:rPr lang="en-US" sz="1800">
                <a:cs typeface="+mn-cs"/>
              </a:rPr>
              <a:t>supercritical pressure.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E8C2D138-6608-DB4F-B592-21DBA5297128}"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85800" y="609600"/>
            <a:ext cx="7772400" cy="1828800"/>
          </a:xfrm>
        </p:spPr>
        <p:txBody>
          <a:bodyPr/>
          <a:lstStyle/>
          <a:p>
            <a:pPr eaLnBrk="1" hangingPunct="1">
              <a:defRPr/>
            </a:pPr>
            <a:r>
              <a:rPr lang="en-US" smtClean="0">
                <a:cs typeface="+mj-cs"/>
              </a:rPr>
              <a:t>Vent line pressure drop evaluation</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56B2BF1-90DA-0D4D-B471-4F3D8726EC34}"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6" descr="PressDropEquBernoul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565150"/>
            <a:ext cx="83185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8515C93D-FEF4-E04A-A0F3-189FC187EA30}"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6" descr="PressDropEquAvgDensit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990600"/>
            <a:ext cx="8280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1E36F2E3-0353-F443-9BD4-7100BBDCCEC0}" type="slidenum">
              <a:rPr lang="en-US"/>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PressDropEquAvgDensit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685800"/>
            <a:ext cx="835818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15" name="Text Box 3"/>
          <p:cNvSpPr txBox="1">
            <a:spLocks noChangeArrowheads="1"/>
          </p:cNvSpPr>
          <p:nvPr/>
        </p:nvSpPr>
        <p:spPr bwMode="auto">
          <a:xfrm>
            <a:off x="914400" y="3962400"/>
            <a:ext cx="727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The point of this little derivation is to show that for sections of pipe </a:t>
            </a:r>
          </a:p>
          <a:p>
            <a:pPr>
              <a:defRPr/>
            </a:pPr>
            <a:r>
              <a:rPr lang="en-US" sz="1800">
                <a:solidFill>
                  <a:schemeClr val="accent2"/>
                </a:solidFill>
                <a:cs typeface="+mn-cs"/>
              </a:rPr>
              <a:t>with large enough pressure drop that density and velocity changes </a:t>
            </a:r>
          </a:p>
          <a:p>
            <a:pPr>
              <a:defRPr/>
            </a:pPr>
            <a:r>
              <a:rPr lang="en-US" sz="1800">
                <a:solidFill>
                  <a:schemeClr val="accent2"/>
                </a:solidFill>
                <a:cs typeface="+mn-cs"/>
              </a:rPr>
              <a:t>are significant, iterating pressure drop calculations to come up with </a:t>
            </a:r>
          </a:p>
          <a:p>
            <a:pPr>
              <a:defRPr/>
            </a:pPr>
            <a:r>
              <a:rPr lang="en-US" sz="1800">
                <a:solidFill>
                  <a:schemeClr val="accent2"/>
                </a:solidFill>
                <a:cs typeface="+mn-cs"/>
              </a:rPr>
              <a:t>a linear average density through the section of constant cross section </a:t>
            </a:r>
          </a:p>
          <a:p>
            <a:pPr>
              <a:defRPr/>
            </a:pPr>
            <a:r>
              <a:rPr lang="en-US" sz="1800">
                <a:solidFill>
                  <a:schemeClr val="accent2"/>
                </a:solidFill>
                <a:cs typeface="+mn-cs"/>
              </a:rPr>
              <a:t>gives a good estimate of pressure drop.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2B52DBF-42A9-C542-BAC3-460062A46758}"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85800" y="457200"/>
            <a:ext cx="8077200" cy="1828800"/>
          </a:xfrm>
        </p:spPr>
        <p:txBody>
          <a:bodyPr/>
          <a:lstStyle/>
          <a:p>
            <a:pPr eaLnBrk="1" hangingPunct="1">
              <a:defRPr/>
            </a:pPr>
            <a:r>
              <a:rPr lang="en-US" sz="3600" smtClean="0">
                <a:cs typeface="+mj-cs"/>
              </a:rPr>
              <a:t>Pressure drop analysis, </a:t>
            </a:r>
            <a:br>
              <a:rPr lang="en-US" sz="3600" smtClean="0">
                <a:cs typeface="+mj-cs"/>
              </a:rPr>
            </a:br>
            <a:r>
              <a:rPr lang="en-US" sz="3600" smtClean="0">
                <a:cs typeface="+mj-cs"/>
              </a:rPr>
              <a:t>working formula for round pipes </a:t>
            </a:r>
            <a:br>
              <a:rPr lang="en-US" sz="3600" smtClean="0">
                <a:cs typeface="+mj-cs"/>
              </a:rPr>
            </a:br>
            <a:r>
              <a:rPr lang="en-US" sz="3600" smtClean="0">
                <a:cs typeface="+mj-cs"/>
              </a:rPr>
              <a:t> </a:t>
            </a:r>
            <a:r>
              <a:rPr lang="en-US" sz="1800" smtClean="0">
                <a:latin typeface="Tahoma" charset="0"/>
                <a:cs typeface="+mj-cs"/>
              </a:rPr>
              <a:t>This is a form of the </a:t>
            </a:r>
            <a:r>
              <a:rPr lang="en-US" sz="1800" smtClean="0">
                <a:latin typeface="Arial" charset="0"/>
                <a:cs typeface="+mj-cs"/>
              </a:rPr>
              <a:t>D'Arcy-Weisbach formula.  W</a:t>
            </a:r>
            <a:r>
              <a:rPr lang="en-US" sz="1800" smtClean="0">
                <a:latin typeface="Tahoma" charset="0"/>
                <a:cs typeface="+mj-cs"/>
              </a:rPr>
              <a:t>ith pressure drop expressed as head loss, this is sometimes called simply the Darcy formula. </a:t>
            </a:r>
            <a:br>
              <a:rPr lang="en-US" sz="1800" smtClean="0">
                <a:latin typeface="Tahoma" charset="0"/>
                <a:cs typeface="+mj-cs"/>
              </a:rPr>
            </a:br>
            <a:r>
              <a:rPr lang="en-US" sz="1800" smtClean="0">
                <a:latin typeface="Tahoma" charset="0"/>
                <a:cs typeface="+mj-cs"/>
              </a:rPr>
              <a:t>(Note that delta-P changed signs here, to a positive number.)</a:t>
            </a:r>
          </a:p>
        </p:txBody>
      </p:sp>
      <p:pic>
        <p:nvPicPr>
          <p:cNvPr id="72706" name="Picture 3" descr="PressDropEquGenera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51125"/>
            <a:ext cx="5181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99BF15A9-27BB-B04B-8395-C3471F3687E5}" type="slidenum">
              <a:rPr lang="en-US"/>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r>
              <a:rPr lang="en-US" smtClean="0">
                <a:cs typeface="+mj-cs"/>
              </a:rPr>
              <a:t>Rupture disk and </a:t>
            </a:r>
            <a:br>
              <a:rPr lang="en-US" smtClean="0">
                <a:cs typeface="+mj-cs"/>
              </a:rPr>
            </a:br>
            <a:r>
              <a:rPr lang="en-US" smtClean="0">
                <a:cs typeface="+mj-cs"/>
              </a:rPr>
              <a:t>relief valve sizing</a:t>
            </a:r>
          </a:p>
        </p:txBody>
      </p:sp>
      <p:sp>
        <p:nvSpPr>
          <p:cNvPr id="439299" name="Rectangle 3"/>
          <p:cNvSpPr>
            <a:spLocks noGrp="1" noChangeArrowheads="1"/>
          </p:cNvSpPr>
          <p:nvPr>
            <p:ph type="body" idx="1"/>
          </p:nvPr>
        </p:nvSpPr>
        <p:spPr/>
        <p:txBody>
          <a:bodyPr/>
          <a:lstStyle/>
          <a:p>
            <a:pPr eaLnBrk="1" hangingPunct="1">
              <a:defRPr/>
            </a:pPr>
            <a:r>
              <a:rPr lang="en-US" sz="2800" smtClean="0">
                <a:cs typeface="+mn-cs"/>
              </a:rPr>
              <a:t>Flow will typically be choked (sonic) or nearly choked in a relief valve or rupture disk </a:t>
            </a:r>
          </a:p>
          <a:p>
            <a:pPr lvl="1" eaLnBrk="1" hangingPunct="1">
              <a:defRPr/>
            </a:pPr>
            <a:r>
              <a:rPr lang="en-US" sz="2400" smtClean="0"/>
              <a:t>Inlet pressure is at least 15 psig (1 atm gauge) for ASME approved relief devices </a:t>
            </a:r>
          </a:p>
          <a:p>
            <a:pPr lvl="1" eaLnBrk="1" hangingPunct="1">
              <a:defRPr/>
            </a:pPr>
            <a:r>
              <a:rPr lang="en-US" sz="2400" smtClean="0"/>
              <a:t>Discharge is to atmosphere </a:t>
            </a:r>
          </a:p>
          <a:p>
            <a:pPr eaLnBrk="1" hangingPunct="1">
              <a:defRPr/>
            </a:pPr>
            <a:r>
              <a:rPr lang="en-US" sz="2800" smtClean="0">
                <a:cs typeface="+mn-cs"/>
              </a:rPr>
              <a:t>This makes analysis relatively simple </a:t>
            </a:r>
          </a:p>
          <a:p>
            <a:pPr lvl="1" eaLnBrk="1" hangingPunct="1">
              <a:defRPr/>
            </a:pPr>
            <a:r>
              <a:rPr lang="en-US" sz="2400" smtClean="0"/>
              <a:t>Relief valve catalogues and rupture disk catalogues have good, practical working formulas and charts for sizing relief devices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3C6D44E-0299-134E-9168-74C67AF87B30}" type="slidenum">
              <a:rPr lang="en-US"/>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US" smtClean="0">
                <a:cs typeface="+mj-cs"/>
              </a:rPr>
              <a:t>Choked flow in a nozzle</a:t>
            </a:r>
          </a:p>
        </p:txBody>
      </p:sp>
      <p:pic>
        <p:nvPicPr>
          <p:cNvPr id="76802" name="Picture 4" descr="MassFlowChoked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625600"/>
            <a:ext cx="70231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D363E996-B461-884E-BF6A-64D1B0070F3A}"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USPAS,         January, 2017</a:t>
            </a:r>
            <a:endParaRPr lang="en-US"/>
          </a:p>
        </p:txBody>
      </p:sp>
      <p:sp>
        <p:nvSpPr>
          <p:cNvPr id="5" name="Footer Placeholder 4"/>
          <p:cNvSpPr>
            <a:spLocks noGrp="1"/>
          </p:cNvSpPr>
          <p:nvPr>
            <p:ph type="ftr" sz="quarter" idx="11"/>
          </p:nvPr>
        </p:nvSpPr>
        <p:spPr/>
        <p:txBody>
          <a:bodyPr/>
          <a:lstStyle/>
          <a:p>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endParaRPr lang="en-US"/>
          </a:p>
          <a:p>
            <a:fld id="{828FCAA0-8EB6-0244-9392-9FBD8AB8BBDC}" type="slidenum">
              <a:rPr lang="en-US"/>
              <a:pPr/>
              <a:t>5</a:t>
            </a:fld>
            <a:endParaRPr lang="en-US" sz="1400"/>
          </a:p>
        </p:txBody>
      </p:sp>
      <p:sp>
        <p:nvSpPr>
          <p:cNvPr id="197634" name="Rectangle 2"/>
          <p:cNvSpPr>
            <a:spLocks noGrp="1" noChangeArrowheads="1"/>
          </p:cNvSpPr>
          <p:nvPr>
            <p:ph type="title"/>
          </p:nvPr>
        </p:nvSpPr>
        <p:spPr/>
        <p:txBody>
          <a:bodyPr/>
          <a:lstStyle/>
          <a:p>
            <a:r>
              <a:rPr lang="en-US"/>
              <a:t>The basic hazards due to helium and nitrogen </a:t>
            </a:r>
          </a:p>
        </p:txBody>
      </p:sp>
      <p:sp>
        <p:nvSpPr>
          <p:cNvPr id="197635" name="Rectangle 3"/>
          <p:cNvSpPr>
            <a:spLocks noGrp="1" noChangeArrowheads="1"/>
          </p:cNvSpPr>
          <p:nvPr>
            <p:ph type="body" idx="1"/>
          </p:nvPr>
        </p:nvSpPr>
        <p:spPr/>
        <p:txBody>
          <a:bodyPr/>
          <a:lstStyle/>
          <a:p>
            <a:pPr>
              <a:lnSpc>
                <a:spcPct val="90000"/>
              </a:lnSpc>
            </a:pPr>
            <a:r>
              <a:rPr lang="en-US" sz="1800"/>
              <a:t>Freezing, extreme cold</a:t>
            </a:r>
          </a:p>
          <a:p>
            <a:pPr lvl="1">
              <a:lnSpc>
                <a:spcPct val="90000"/>
              </a:lnSpc>
            </a:pPr>
            <a:r>
              <a:rPr lang="en-US" sz="1600"/>
              <a:t>Burns skin, eyes </a:t>
            </a:r>
          </a:p>
          <a:p>
            <a:pPr lvl="1">
              <a:lnSpc>
                <a:spcPct val="90000"/>
              </a:lnSpc>
            </a:pPr>
            <a:r>
              <a:rPr lang="en-US" sz="1600"/>
              <a:t>Embrittlement of material </a:t>
            </a:r>
          </a:p>
          <a:p>
            <a:pPr>
              <a:lnSpc>
                <a:spcPct val="90000"/>
              </a:lnSpc>
            </a:pPr>
            <a:r>
              <a:rPr lang="en-US" sz="1800"/>
              <a:t>Pressure, force of blast, propelled objects</a:t>
            </a:r>
          </a:p>
          <a:p>
            <a:pPr lvl="1">
              <a:lnSpc>
                <a:spcPct val="90000"/>
              </a:lnSpc>
            </a:pPr>
            <a:r>
              <a:rPr lang="en-US" sz="1600"/>
              <a:t>Dust, debris </a:t>
            </a:r>
          </a:p>
          <a:p>
            <a:pPr lvl="1">
              <a:lnSpc>
                <a:spcPct val="90000"/>
              </a:lnSpc>
            </a:pPr>
            <a:r>
              <a:rPr lang="en-US" sz="1600"/>
              <a:t>Pipe cap, valve stem and bonnet </a:t>
            </a:r>
          </a:p>
          <a:p>
            <a:pPr lvl="1">
              <a:lnSpc>
                <a:spcPct val="90000"/>
              </a:lnSpc>
            </a:pPr>
            <a:r>
              <a:rPr lang="en-US" sz="1600"/>
              <a:t>Expansion in a closed volume </a:t>
            </a:r>
          </a:p>
          <a:p>
            <a:pPr>
              <a:lnSpc>
                <a:spcPct val="90000"/>
              </a:lnSpc>
            </a:pPr>
            <a:r>
              <a:rPr lang="en-US" sz="1800"/>
              <a:t>Noise </a:t>
            </a:r>
          </a:p>
          <a:p>
            <a:pPr lvl="1">
              <a:lnSpc>
                <a:spcPct val="90000"/>
              </a:lnSpc>
            </a:pPr>
            <a:r>
              <a:rPr lang="en-US" sz="1600"/>
              <a:t>Compressors </a:t>
            </a:r>
          </a:p>
          <a:p>
            <a:pPr lvl="1">
              <a:lnSpc>
                <a:spcPct val="90000"/>
              </a:lnSpc>
            </a:pPr>
            <a:r>
              <a:rPr lang="en-US" sz="1600"/>
              <a:t>Gas vents </a:t>
            </a:r>
          </a:p>
          <a:p>
            <a:pPr>
              <a:lnSpc>
                <a:spcPct val="90000"/>
              </a:lnSpc>
            </a:pPr>
            <a:r>
              <a:rPr lang="en-US" sz="1800"/>
              <a:t>ODH--Oxygen Deficiency Hazard </a:t>
            </a:r>
          </a:p>
          <a:p>
            <a:pPr lvl="1">
              <a:lnSpc>
                <a:spcPct val="90000"/>
              </a:lnSpc>
            </a:pPr>
            <a:r>
              <a:rPr lang="en-US" sz="1600"/>
              <a:t>Nitrogen </a:t>
            </a:r>
          </a:p>
          <a:p>
            <a:pPr lvl="1">
              <a:lnSpc>
                <a:spcPct val="90000"/>
              </a:lnSpc>
            </a:pPr>
            <a:r>
              <a:rPr lang="en-US" sz="1600"/>
              <a:t>Helium</a:t>
            </a:r>
            <a:r>
              <a:rPr lang="en-US" sz="1200"/>
              <a:t> </a:t>
            </a:r>
          </a:p>
          <a:p>
            <a:pPr>
              <a:lnSpc>
                <a:spcPct val="90000"/>
              </a:lnSpc>
            </a:pPr>
            <a:r>
              <a:rPr lang="en-US" sz="1800"/>
              <a:t>Fire -- hydrogen burns easily and with a clear flame </a:t>
            </a:r>
          </a:p>
          <a:p>
            <a:pPr>
              <a:lnSpc>
                <a:spcPct val="90000"/>
              </a:lnSpc>
            </a:pPr>
            <a:r>
              <a:rPr lang="en-US" sz="1800"/>
              <a:t>Oxygen enriched air -- enhanced burning of flammable materials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en-US" smtClean="0">
                <a:cs typeface="+mj-cs"/>
              </a:rPr>
              <a:t>Crane Technical Paper #410 </a:t>
            </a:r>
          </a:p>
        </p:txBody>
      </p:sp>
      <p:sp>
        <p:nvSpPr>
          <p:cNvPr id="437251" name="Rectangle 3"/>
          <p:cNvSpPr>
            <a:spLocks noGrp="1" noChangeArrowheads="1"/>
          </p:cNvSpPr>
          <p:nvPr>
            <p:ph type="body" idx="1"/>
          </p:nvPr>
        </p:nvSpPr>
        <p:spPr/>
        <p:txBody>
          <a:bodyPr/>
          <a:lstStyle/>
          <a:p>
            <a:pPr eaLnBrk="1" hangingPunct="1">
              <a:lnSpc>
                <a:spcPct val="90000"/>
              </a:lnSpc>
              <a:defRPr/>
            </a:pPr>
            <a:r>
              <a:rPr lang="en-US" sz="2400" smtClean="0">
                <a:cs typeface="+mn-cs"/>
              </a:rPr>
              <a:t>Crane Technical Paper #410</a:t>
            </a:r>
            <a:r>
              <a:rPr lang="en-US" sz="2800" smtClean="0">
                <a:cs typeface="+mn-cs"/>
              </a:rPr>
              <a:t> </a:t>
            </a:r>
            <a:r>
              <a:rPr lang="ja-JP" altLang="en-US" sz="2400" smtClean="0">
                <a:latin typeface="Arial"/>
                <a:cs typeface="+mn-cs"/>
              </a:rPr>
              <a:t>“</a:t>
            </a:r>
            <a:r>
              <a:rPr lang="en-US" sz="2400" smtClean="0">
                <a:cs typeface="+mn-cs"/>
              </a:rPr>
              <a:t>Flow of Fluids through Valves, Fittings, and Pipes</a:t>
            </a:r>
            <a:r>
              <a:rPr lang="ja-JP" altLang="en-US" sz="2400" smtClean="0">
                <a:latin typeface="Arial"/>
                <a:cs typeface="+mn-cs"/>
              </a:rPr>
              <a:t>”</a:t>
            </a:r>
            <a:r>
              <a:rPr lang="en-US" sz="2400" smtClean="0">
                <a:cs typeface="+mn-cs"/>
              </a:rPr>
              <a:t> </a:t>
            </a:r>
          </a:p>
          <a:p>
            <a:pPr eaLnBrk="1" hangingPunct="1">
              <a:lnSpc>
                <a:spcPct val="90000"/>
              </a:lnSpc>
              <a:defRPr/>
            </a:pPr>
            <a:r>
              <a:rPr lang="en-US" sz="2400" smtClean="0">
                <a:cs typeface="+mn-cs"/>
              </a:rPr>
              <a:t>A classic reference, still available in updated forms </a:t>
            </a:r>
          </a:p>
          <a:p>
            <a:pPr eaLnBrk="1" hangingPunct="1">
              <a:lnSpc>
                <a:spcPct val="90000"/>
              </a:lnSpc>
              <a:defRPr/>
            </a:pPr>
            <a:r>
              <a:rPr lang="en-US" sz="2400" smtClean="0">
                <a:cs typeface="+mn-cs"/>
              </a:rPr>
              <a:t>Contains many forms of Bernoulli Equation and other formulas for both compressible and incompressible flow </a:t>
            </a:r>
          </a:p>
          <a:p>
            <a:pPr eaLnBrk="1" hangingPunct="1">
              <a:lnSpc>
                <a:spcPct val="90000"/>
              </a:lnSpc>
              <a:defRPr/>
            </a:pPr>
            <a:r>
              <a:rPr lang="en-US" sz="2400" smtClean="0">
                <a:cs typeface="+mn-cs"/>
              </a:rPr>
              <a:t>Relief valve and rupture disk catalogue formulas often reference Crane Technical Paper #410 </a:t>
            </a:r>
          </a:p>
          <a:p>
            <a:pPr eaLnBrk="1" hangingPunct="1">
              <a:lnSpc>
                <a:spcPct val="90000"/>
              </a:lnSpc>
              <a:defRPr/>
            </a:pPr>
            <a:r>
              <a:rPr lang="en-US" sz="2400" smtClean="0">
                <a:cs typeface="+mn-cs"/>
              </a:rPr>
              <a:t>My only criticism (and strictly my personal opinion) -- I do not like the incorporation of unit conversions into formulas, which is too common in these engineering handbooks</a:t>
            </a:r>
            <a:r>
              <a:rPr lang="en-US" sz="2800" smtClean="0">
                <a:cs typeface="+mn-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021D6721-D6FB-1747-AEC5-5E5FE09CB039}"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en-US" smtClean="0">
                <a:cs typeface="+mj-cs"/>
              </a:rPr>
              <a:t>Relief devices </a:t>
            </a:r>
          </a:p>
        </p:txBody>
      </p:sp>
      <p:sp>
        <p:nvSpPr>
          <p:cNvPr id="414723" name="Rectangle 3"/>
          <p:cNvSpPr>
            <a:spLocks noGrp="1" noChangeArrowheads="1"/>
          </p:cNvSpPr>
          <p:nvPr>
            <p:ph type="body" idx="1"/>
          </p:nvPr>
        </p:nvSpPr>
        <p:spPr/>
        <p:txBody>
          <a:bodyPr/>
          <a:lstStyle/>
          <a:p>
            <a:pPr eaLnBrk="1" hangingPunct="1">
              <a:defRPr/>
            </a:pPr>
            <a:r>
              <a:rPr lang="en-US" smtClean="0">
                <a:cs typeface="+mn-cs"/>
              </a:rPr>
              <a:t>For cracking pressures of 15 psig or higher, ASME-approved (UV- or UD-stamped) pressure relief devices may be used. </a:t>
            </a:r>
          </a:p>
          <a:p>
            <a:pPr eaLnBrk="1" hangingPunct="1">
              <a:defRPr/>
            </a:pPr>
            <a:r>
              <a:rPr lang="en-US" smtClean="0">
                <a:cs typeface="+mn-cs"/>
              </a:rPr>
              <a:t>For vessels with a differential pressure of more than 15 psid within the vacuum jacket but a gauge pressure of less than 15 psig, ASME-approved reliefs are not available.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61BA94A-9CEF-AB47-8E18-F775D7ED8068}" type="slidenum">
              <a:rPr lang="en-US"/>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5867400" y="609600"/>
            <a:ext cx="2590800" cy="4876800"/>
          </a:xfrm>
        </p:spPr>
        <p:txBody>
          <a:bodyPr/>
          <a:lstStyle/>
          <a:p>
            <a:pPr eaLnBrk="1" hangingPunct="1">
              <a:defRPr/>
            </a:pPr>
            <a:r>
              <a:rPr lang="en-US" smtClean="0">
                <a:cs typeface="+mj-cs"/>
              </a:rPr>
              <a:t>From the BS&amp;B rupture disk catalogue</a:t>
            </a:r>
          </a:p>
        </p:txBody>
      </p:sp>
      <p:pic>
        <p:nvPicPr>
          <p:cNvPr id="82946" name="Picture 4" descr="RuptureDi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5380038"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5A35C66B-3276-BE4F-B588-51F02E79EF3B}"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r>
              <a:rPr lang="en-US" smtClean="0">
                <a:cs typeface="+mj-cs"/>
              </a:rPr>
              <a:t>Rupture disks</a:t>
            </a:r>
          </a:p>
        </p:txBody>
      </p:sp>
      <p:sp>
        <p:nvSpPr>
          <p:cNvPr id="474115" name="Rectangle 3"/>
          <p:cNvSpPr>
            <a:spLocks noGrp="1" noChangeArrowheads="1"/>
          </p:cNvSpPr>
          <p:nvPr>
            <p:ph type="body" idx="1"/>
          </p:nvPr>
        </p:nvSpPr>
        <p:spPr/>
        <p:txBody>
          <a:bodyPr/>
          <a:lstStyle/>
          <a:p>
            <a:pPr eaLnBrk="1" hangingPunct="1">
              <a:lnSpc>
                <a:spcPct val="90000"/>
              </a:lnSpc>
              <a:defRPr/>
            </a:pPr>
            <a:r>
              <a:rPr lang="en-US" sz="2400" smtClean="0">
                <a:cs typeface="+mn-cs"/>
              </a:rPr>
              <a:t>Various types, some pre-etched or with knife edge, or failure in collapse (pressure on the dome) and other designs and materials </a:t>
            </a:r>
          </a:p>
          <a:p>
            <a:pPr lvl="1" eaLnBrk="1" hangingPunct="1">
              <a:lnSpc>
                <a:spcPct val="90000"/>
              </a:lnSpc>
              <a:defRPr/>
            </a:pPr>
            <a:r>
              <a:rPr lang="en-US" sz="2000" smtClean="0"/>
              <a:t>Difficult to set a precise opening pressure </a:t>
            </a:r>
          </a:p>
          <a:p>
            <a:pPr eaLnBrk="1" hangingPunct="1">
              <a:lnSpc>
                <a:spcPct val="90000"/>
              </a:lnSpc>
              <a:defRPr/>
            </a:pPr>
            <a:r>
              <a:rPr lang="en-US" sz="2400" smtClean="0">
                <a:cs typeface="+mn-cs"/>
              </a:rPr>
              <a:t>A last resort device since they do not close </a:t>
            </a:r>
          </a:p>
          <a:p>
            <a:pPr lvl="1" eaLnBrk="1" hangingPunct="1">
              <a:lnSpc>
                <a:spcPct val="90000"/>
              </a:lnSpc>
              <a:defRPr/>
            </a:pPr>
            <a:r>
              <a:rPr lang="en-US" sz="2000" smtClean="0"/>
              <a:t>You don</a:t>
            </a:r>
            <a:r>
              <a:rPr lang="ja-JP" altLang="en-US" sz="2000" smtClean="0">
                <a:latin typeface="Arial"/>
              </a:rPr>
              <a:t>’</a:t>
            </a:r>
            <a:r>
              <a:rPr lang="en-US" sz="2000" smtClean="0"/>
              <a:t>t want these opening in normal operations </a:t>
            </a:r>
          </a:p>
          <a:p>
            <a:pPr lvl="1" eaLnBrk="1" hangingPunct="1">
              <a:lnSpc>
                <a:spcPct val="90000"/>
              </a:lnSpc>
              <a:defRPr/>
            </a:pPr>
            <a:r>
              <a:rPr lang="en-US" sz="2000" smtClean="0"/>
              <a:t>Switching valves available for dual disks such that one can be replaced while the other holds pressure and provides protection </a:t>
            </a:r>
          </a:p>
          <a:p>
            <a:pPr eaLnBrk="1" hangingPunct="1">
              <a:lnSpc>
                <a:spcPct val="90000"/>
              </a:lnSpc>
              <a:defRPr/>
            </a:pPr>
            <a:r>
              <a:rPr lang="en-US" sz="2400" smtClean="0">
                <a:cs typeface="+mn-cs"/>
              </a:rPr>
              <a:t>Inexpensively provide very large capacity, so typical for the worst-case loss of vacuum </a:t>
            </a:r>
          </a:p>
          <a:p>
            <a:pPr lvl="1" eaLnBrk="1" hangingPunct="1">
              <a:lnSpc>
                <a:spcPct val="90000"/>
              </a:lnSpc>
              <a:defRPr/>
            </a:pPr>
            <a:r>
              <a:rPr lang="en-US" sz="2000" smtClean="0"/>
              <a:t>Operational reclosing relief valves set at a safely lower pressure (80% of RD or less) prevent accidental opening of the rupture disk</a:t>
            </a:r>
            <a:r>
              <a:rPr lang="en-US" sz="2400" smtClean="0"/>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628B738-5217-1549-8926-160E807F0753}"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eaLnBrk="1" hangingPunct="1">
              <a:defRPr/>
            </a:pPr>
            <a:r>
              <a:rPr lang="en-US" smtClean="0">
                <a:cs typeface="+mj-cs"/>
              </a:rPr>
              <a:t>Relief valves </a:t>
            </a:r>
          </a:p>
        </p:txBody>
      </p:sp>
      <p:pic>
        <p:nvPicPr>
          <p:cNvPr id="87042" name="Picture 4" descr="ReliefVal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4473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5" name="Text Box 5"/>
          <p:cNvSpPr txBox="1">
            <a:spLocks noChangeArrowheads="1"/>
          </p:cNvSpPr>
          <p:nvPr/>
        </p:nvSpPr>
        <p:spPr bwMode="auto">
          <a:xfrm>
            <a:off x="3352800" y="5029200"/>
            <a:ext cx="2054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Image from </a:t>
            </a:r>
          </a:p>
          <a:p>
            <a:pPr>
              <a:defRPr/>
            </a:pPr>
            <a:r>
              <a:rPr lang="en-US" sz="1400">
                <a:cs typeface="+mn-cs"/>
              </a:rPr>
              <a:t>Rockwood Swendeman </a:t>
            </a:r>
          </a:p>
          <a:p>
            <a:pPr>
              <a:defRPr/>
            </a:pPr>
            <a:r>
              <a:rPr lang="en-US" sz="1400">
                <a:cs typeface="+mn-cs"/>
              </a:rPr>
              <a:t>brochure</a:t>
            </a:r>
            <a:endParaRPr lang="en-US" sz="1800">
              <a:cs typeface="+mn-cs"/>
            </a:endParaRPr>
          </a:p>
        </p:txBody>
      </p:sp>
      <p:sp>
        <p:nvSpPr>
          <p:cNvPr id="476166" name="Rectangle 6"/>
          <p:cNvSpPr>
            <a:spLocks noGrp="1" noChangeArrowheads="1"/>
          </p:cNvSpPr>
          <p:nvPr>
            <p:ph type="body" idx="1"/>
          </p:nvPr>
        </p:nvSpPr>
        <p:spPr>
          <a:xfrm>
            <a:off x="5181600" y="1524000"/>
            <a:ext cx="3276600" cy="4572000"/>
          </a:xfrm>
        </p:spPr>
        <p:txBody>
          <a:bodyPr/>
          <a:lstStyle/>
          <a:p>
            <a:pPr eaLnBrk="1" hangingPunct="1">
              <a:defRPr/>
            </a:pPr>
            <a:r>
              <a:rPr lang="en-US" sz="2400" smtClean="0">
                <a:cs typeface="+mn-cs"/>
              </a:rPr>
              <a:t>Even though valve at room temperature, will cool upon relieving, so need cold-tolerant material and design</a:t>
            </a:r>
          </a:p>
          <a:p>
            <a:pPr eaLnBrk="1" hangingPunct="1">
              <a:defRPr/>
            </a:pPr>
            <a:r>
              <a:rPr lang="en-US" sz="2400" smtClean="0">
                <a:cs typeface="+mn-cs"/>
              </a:rPr>
              <a:t>Take care to provide </a:t>
            </a:r>
            <a:br>
              <a:rPr lang="en-US" sz="2400" smtClean="0">
                <a:cs typeface="+mn-cs"/>
              </a:rPr>
            </a:br>
            <a:r>
              <a:rPr lang="en-US" sz="2400" smtClean="0">
                <a:cs typeface="+mn-cs"/>
              </a:rPr>
              <a:t>ASME UV-stamped valves for code-stamped vessels </a:t>
            </a:r>
            <a:r>
              <a:rPr lang="en-US" smtClean="0">
                <a:cs typeface="+mn-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A0C2E7CB-89BD-954C-BAB6-DB7181DF0205}" type="slidenum">
              <a:rPr lang="en-US"/>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smtClean="0">
                <a:cs typeface="+mj-cs"/>
              </a:rPr>
              <a:t>Relief valves</a:t>
            </a:r>
          </a:p>
        </p:txBody>
      </p:sp>
      <p:sp>
        <p:nvSpPr>
          <p:cNvPr id="479235" name="Rectangle 3"/>
          <p:cNvSpPr>
            <a:spLocks noGrp="1" noChangeArrowheads="1"/>
          </p:cNvSpPr>
          <p:nvPr>
            <p:ph type="body" idx="1"/>
          </p:nvPr>
        </p:nvSpPr>
        <p:spPr/>
        <p:txBody>
          <a:bodyPr/>
          <a:lstStyle/>
          <a:p>
            <a:pPr eaLnBrk="1" hangingPunct="1">
              <a:defRPr/>
            </a:pPr>
            <a:r>
              <a:rPr lang="en-US" smtClean="0">
                <a:cs typeface="+mn-cs"/>
              </a:rPr>
              <a:t>Sizing best done via valve manufacturer information </a:t>
            </a:r>
          </a:p>
          <a:p>
            <a:pPr lvl="1" eaLnBrk="1" hangingPunct="1">
              <a:defRPr/>
            </a:pPr>
            <a:r>
              <a:rPr lang="en-US" smtClean="0"/>
              <a:t>Shape of valve body, type of plug make sizing unique to the valve design </a:t>
            </a:r>
          </a:p>
          <a:p>
            <a:pPr lvl="1" eaLnBrk="1" hangingPunct="1">
              <a:defRPr/>
            </a:pPr>
            <a:r>
              <a:rPr lang="en-US" smtClean="0"/>
              <a:t>Manufacturers certify flow capacity for UV-stamped (ASME approved) valves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FA62AED-FDFD-3C4B-A057-DF7A77E58C2D}" type="slidenum">
              <a:rPr lang="en-US"/>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en-US" smtClean="0">
                <a:cs typeface="+mj-cs"/>
              </a:rPr>
              <a:t>Venting system analysis example</a:t>
            </a:r>
          </a:p>
        </p:txBody>
      </p:sp>
      <p:sp>
        <p:nvSpPr>
          <p:cNvPr id="468995" name="Rectangle 3"/>
          <p:cNvSpPr>
            <a:spLocks noGrp="1" noChangeArrowheads="1"/>
          </p:cNvSpPr>
          <p:nvPr>
            <p:ph type="body" idx="1"/>
          </p:nvPr>
        </p:nvSpPr>
        <p:spPr/>
        <p:txBody>
          <a:bodyPr/>
          <a:lstStyle/>
          <a:p>
            <a:pPr eaLnBrk="1" hangingPunct="1">
              <a:lnSpc>
                <a:spcPct val="90000"/>
              </a:lnSpc>
              <a:defRPr/>
            </a:pPr>
            <a:r>
              <a:rPr lang="en-US" sz="2400" smtClean="0">
                <a:cs typeface="+mn-cs"/>
              </a:rPr>
              <a:t>The following spreadsheet shows a stepwise pressure drop analysis through a venting system </a:t>
            </a:r>
          </a:p>
          <a:p>
            <a:pPr lvl="1" eaLnBrk="1" hangingPunct="1">
              <a:lnSpc>
                <a:spcPct val="90000"/>
              </a:lnSpc>
              <a:defRPr/>
            </a:pPr>
            <a:r>
              <a:rPr lang="en-US" sz="2000" smtClean="0"/>
              <a:t>Piping to a rupture disk via various straight lengths and fittings </a:t>
            </a:r>
          </a:p>
          <a:p>
            <a:pPr lvl="1" eaLnBrk="1" hangingPunct="1">
              <a:lnSpc>
                <a:spcPct val="90000"/>
              </a:lnSpc>
              <a:defRPr/>
            </a:pPr>
            <a:r>
              <a:rPr lang="en-US" sz="2000" smtClean="0"/>
              <a:t>Rupture disk </a:t>
            </a:r>
          </a:p>
          <a:p>
            <a:pPr lvl="1" eaLnBrk="1" hangingPunct="1">
              <a:lnSpc>
                <a:spcPct val="90000"/>
              </a:lnSpc>
              <a:defRPr/>
            </a:pPr>
            <a:r>
              <a:rPr lang="en-US" sz="2000" smtClean="0"/>
              <a:t>Piping downstream of the rupture disk </a:t>
            </a:r>
          </a:p>
          <a:p>
            <a:pPr eaLnBrk="1" hangingPunct="1">
              <a:lnSpc>
                <a:spcPct val="90000"/>
              </a:lnSpc>
              <a:defRPr/>
            </a:pPr>
            <a:r>
              <a:rPr lang="en-US" sz="2400" smtClean="0">
                <a:cs typeface="+mn-cs"/>
              </a:rPr>
              <a:t>A piecewise analysis such as in this Excel spreadsheet can be quite good since isothermal flow and the use of average density are good assumptions for analysis within each piece of conduit, which tend to be relatively short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09259A2-B8B3-D342-8511-55EE6D5727D6}" type="slidenum">
              <a:rPr lang="en-US"/>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descr="PressureDropSpread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763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80" name="Rectangle 4"/>
          <p:cNvSpPr>
            <a:spLocks noGrp="1" noChangeArrowheads="1"/>
          </p:cNvSpPr>
          <p:nvPr>
            <p:ph type="title"/>
          </p:nvPr>
        </p:nvSpPr>
        <p:spPr>
          <a:xfrm>
            <a:off x="152400" y="152400"/>
            <a:ext cx="5791200" cy="381000"/>
          </a:xfrm>
        </p:spPr>
        <p:txBody>
          <a:bodyPr/>
          <a:lstStyle/>
          <a:p>
            <a:pPr eaLnBrk="1" hangingPunct="1">
              <a:defRPr/>
            </a:pPr>
            <a:r>
              <a:rPr lang="en-US" sz="2000" smtClean="0">
                <a:cs typeface="+mj-cs"/>
              </a:rPr>
              <a:t>Sample spreadsheet for large pressure drop</a:t>
            </a:r>
            <a:endParaRPr lang="en-US" smtClean="0">
              <a:cs typeface="+mj-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6D78564F-C8B1-5045-87B0-CC4ECF4718E2}" type="slidenum">
              <a:rPr lang="en-US"/>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609600"/>
            <a:ext cx="7772400" cy="762000"/>
          </a:xfrm>
        </p:spPr>
        <p:txBody>
          <a:bodyPr/>
          <a:lstStyle/>
          <a:p>
            <a:pPr eaLnBrk="1" hangingPunct="1">
              <a:defRPr/>
            </a:pPr>
            <a:r>
              <a:rPr lang="en-US" smtClean="0">
                <a:cs typeface="+mj-cs"/>
              </a:rPr>
              <a:t>More examples </a:t>
            </a:r>
          </a:p>
        </p:txBody>
      </p:sp>
      <p:sp>
        <p:nvSpPr>
          <p:cNvPr id="480259" name="Rectangle 3"/>
          <p:cNvSpPr>
            <a:spLocks noGrp="1" noChangeArrowheads="1"/>
          </p:cNvSpPr>
          <p:nvPr>
            <p:ph type="body" idx="1"/>
          </p:nvPr>
        </p:nvSpPr>
        <p:spPr>
          <a:xfrm>
            <a:off x="685800" y="1447800"/>
            <a:ext cx="7772400" cy="4648200"/>
          </a:xfrm>
        </p:spPr>
        <p:txBody>
          <a:bodyPr/>
          <a:lstStyle/>
          <a:p>
            <a:pPr eaLnBrk="1" hangingPunct="1">
              <a:lnSpc>
                <a:spcPct val="90000"/>
              </a:lnSpc>
              <a:defRPr/>
            </a:pPr>
            <a:r>
              <a:rPr lang="en-US" sz="2400" smtClean="0">
                <a:cs typeface="+mn-cs"/>
              </a:rPr>
              <a:t>We have talked about relief systems </a:t>
            </a:r>
          </a:p>
          <a:p>
            <a:pPr eaLnBrk="1" hangingPunct="1">
              <a:lnSpc>
                <a:spcPct val="90000"/>
              </a:lnSpc>
              <a:defRPr/>
            </a:pPr>
            <a:r>
              <a:rPr lang="en-US" sz="2400" smtClean="0">
                <a:cs typeface="+mn-cs"/>
              </a:rPr>
              <a:t>Venting for the loss of vacuum to air incident with associated high heat flux and venting flow rate, combined with a low MAWP, can be the determining factor for pipe sizes all the way into the cryostat (not just the pipes connecting to the reliefs) </a:t>
            </a:r>
          </a:p>
          <a:p>
            <a:pPr eaLnBrk="1" hangingPunct="1">
              <a:lnSpc>
                <a:spcPct val="90000"/>
              </a:lnSpc>
              <a:defRPr/>
            </a:pPr>
            <a:r>
              <a:rPr lang="en-US" sz="2400" smtClean="0">
                <a:cs typeface="+mn-cs"/>
              </a:rPr>
              <a:t>Superconducting RF cavity helium vessels have these traits </a:t>
            </a:r>
          </a:p>
          <a:p>
            <a:pPr lvl="1" eaLnBrk="1" hangingPunct="1">
              <a:lnSpc>
                <a:spcPct val="90000"/>
              </a:lnSpc>
              <a:defRPr/>
            </a:pPr>
            <a:r>
              <a:rPr lang="en-US" sz="2000" smtClean="0"/>
              <a:t>Low MAWP of as little as 1 bar gauge due to the delicate nature of the RF cavity </a:t>
            </a:r>
          </a:p>
          <a:p>
            <a:pPr lvl="1" eaLnBrk="1" hangingPunct="1">
              <a:lnSpc>
                <a:spcPct val="90000"/>
              </a:lnSpc>
              <a:defRPr/>
            </a:pPr>
            <a:r>
              <a:rPr lang="en-US" sz="2000" smtClean="0"/>
              <a:t>Large bare metal surface area for air condensation within the cavity vacuum, on the RF cavity surface</a:t>
            </a:r>
            <a:r>
              <a:rPr lang="en-US" sz="2400" smtClean="0"/>
              <a:t> </a:t>
            </a:r>
          </a:p>
          <a:p>
            <a:pPr eaLnBrk="1" hangingPunct="1">
              <a:lnSpc>
                <a:spcPct val="90000"/>
              </a:lnSpc>
              <a:defRPr/>
            </a:pPr>
            <a:r>
              <a:rPr lang="en-US" sz="2400" smtClean="0">
                <a:cs typeface="+mn-cs"/>
              </a:rPr>
              <a:t>The following examples illustrate some of these design issues</a:t>
            </a:r>
            <a:endParaRPr lang="en-US" smtClean="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D7123736-ECE3-F74F-90F1-05615ED890B5}" type="slidenum">
              <a:rPr lang="en-US"/>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1029"/>
          <p:cNvSpPr>
            <a:spLocks noGrp="1"/>
          </p:cNvSpPr>
          <p:nvPr>
            <p:ph type="title" idx="4294967295"/>
          </p:nvPr>
        </p:nvSpPr>
        <p:spPr>
          <a:xfrm>
            <a:off x="685800" y="609600"/>
            <a:ext cx="7772400" cy="685800"/>
          </a:xfrm>
        </p:spPr>
        <p:txBody>
          <a:bodyPr/>
          <a:lstStyle/>
          <a:p>
            <a:pPr eaLnBrk="1" hangingPunct="1">
              <a:defRPr/>
            </a:pPr>
            <a:r>
              <a:rPr lang="en-US" smtClean="0">
                <a:cs typeface="+mj-cs"/>
              </a:rPr>
              <a:t>Cryomodule Pipe Sizing Criteria</a:t>
            </a:r>
          </a:p>
        </p:txBody>
      </p:sp>
      <p:sp>
        <p:nvSpPr>
          <p:cNvPr id="491526" name="Rectangle 1030"/>
          <p:cNvSpPr>
            <a:spLocks noGrp="1"/>
          </p:cNvSpPr>
          <p:nvPr>
            <p:ph type="body" idx="4294967295"/>
          </p:nvPr>
        </p:nvSpPr>
        <p:spPr>
          <a:xfrm>
            <a:off x="685800" y="1447800"/>
            <a:ext cx="7848600" cy="4572000"/>
          </a:xfrm>
        </p:spPr>
        <p:txBody>
          <a:bodyPr/>
          <a:lstStyle/>
          <a:p>
            <a:pPr eaLnBrk="1" hangingPunct="1">
              <a:lnSpc>
                <a:spcPct val="90000"/>
              </a:lnSpc>
              <a:defRPr/>
            </a:pPr>
            <a:r>
              <a:rPr lang="en-US" sz="2400" smtClean="0">
                <a:cs typeface="+mn-cs"/>
              </a:rPr>
              <a:t>Heat transport from cavity to 2-phase pipe </a:t>
            </a:r>
          </a:p>
          <a:p>
            <a:pPr lvl="1" eaLnBrk="1" hangingPunct="1">
              <a:lnSpc>
                <a:spcPct val="90000"/>
              </a:lnSpc>
              <a:defRPr/>
            </a:pPr>
            <a:r>
              <a:rPr lang="en-US" sz="2000" smtClean="0"/>
              <a:t>1 Watt/sq.cm. is a conservative rule for a vertical pipe (less heat flux with horizontal lengths)  </a:t>
            </a:r>
          </a:p>
          <a:p>
            <a:pPr eaLnBrk="1" hangingPunct="1">
              <a:lnSpc>
                <a:spcPct val="90000"/>
              </a:lnSpc>
              <a:defRPr/>
            </a:pPr>
            <a:r>
              <a:rPr lang="en-US" sz="2400" smtClean="0">
                <a:cs typeface="+mn-cs"/>
              </a:rPr>
              <a:t>Two phase pipe size </a:t>
            </a:r>
          </a:p>
          <a:p>
            <a:pPr lvl="1" eaLnBrk="1" hangingPunct="1">
              <a:lnSpc>
                <a:spcPct val="90000"/>
              </a:lnSpc>
              <a:defRPr/>
            </a:pPr>
            <a:r>
              <a:rPr lang="en-US" sz="2000" smtClean="0"/>
              <a:t>5 meters/sec vapor </a:t>
            </a:r>
            <a:r>
              <a:rPr lang="ja-JP" altLang="en-US" sz="2000" smtClean="0">
                <a:latin typeface="Arial"/>
              </a:rPr>
              <a:t>“</a:t>
            </a:r>
            <a:r>
              <a:rPr lang="en-US" sz="2000" smtClean="0"/>
              <a:t>speed limit</a:t>
            </a:r>
            <a:r>
              <a:rPr lang="ja-JP" altLang="en-US" sz="2000" smtClean="0">
                <a:latin typeface="Arial"/>
              </a:rPr>
              <a:t>”</a:t>
            </a:r>
            <a:r>
              <a:rPr lang="en-US" sz="2000" smtClean="0"/>
              <a:t> over liquid </a:t>
            </a:r>
          </a:p>
          <a:p>
            <a:pPr lvl="1" eaLnBrk="1" hangingPunct="1">
              <a:lnSpc>
                <a:spcPct val="90000"/>
              </a:lnSpc>
              <a:defRPr/>
            </a:pPr>
            <a:r>
              <a:rPr lang="en-US" sz="2000" smtClean="0"/>
              <a:t>Not smaller than nozzle from helium vessel </a:t>
            </a:r>
          </a:p>
          <a:p>
            <a:pPr eaLnBrk="1" hangingPunct="1">
              <a:lnSpc>
                <a:spcPct val="90000"/>
              </a:lnSpc>
              <a:defRPr/>
            </a:pPr>
            <a:r>
              <a:rPr lang="en-US" sz="2400" smtClean="0">
                <a:cs typeface="+mn-cs"/>
              </a:rPr>
              <a:t>Gas return pipe (also serves as the support pipe in TESLA-style CM)</a:t>
            </a:r>
          </a:p>
          <a:p>
            <a:pPr lvl="1" eaLnBrk="1" hangingPunct="1">
              <a:lnSpc>
                <a:spcPct val="90000"/>
              </a:lnSpc>
              <a:defRPr/>
            </a:pPr>
            <a:r>
              <a:rPr lang="en-US" sz="2000" smtClean="0"/>
              <a:t>Pressure drop &lt; 10% of total pressure in normal operation</a:t>
            </a:r>
          </a:p>
          <a:p>
            <a:pPr lvl="1" eaLnBrk="1" hangingPunct="1">
              <a:lnSpc>
                <a:spcPct val="90000"/>
              </a:lnSpc>
              <a:defRPr/>
            </a:pPr>
            <a:r>
              <a:rPr lang="en-US" sz="2000" smtClean="0"/>
              <a:t>Support structure considerations </a:t>
            </a:r>
          </a:p>
          <a:p>
            <a:pPr eaLnBrk="1" hangingPunct="1">
              <a:lnSpc>
                <a:spcPct val="90000"/>
              </a:lnSpc>
              <a:defRPr/>
            </a:pPr>
            <a:r>
              <a:rPr lang="en-US" sz="2400" smtClean="0">
                <a:cs typeface="+mn-cs"/>
              </a:rPr>
              <a:t>Loss of vacuum venting P &lt; cold MAWP at cavity </a:t>
            </a:r>
          </a:p>
          <a:p>
            <a:pPr lvl="1" eaLnBrk="1" hangingPunct="1">
              <a:lnSpc>
                <a:spcPct val="90000"/>
              </a:lnSpc>
              <a:defRPr/>
            </a:pPr>
            <a:r>
              <a:rPr lang="en-US" sz="2000" smtClean="0"/>
              <a:t>Path includes nozzle from helium vessel, 2-phase pipe, may include gas return pipe, and any external vent lines</a:t>
            </a:r>
            <a:endParaRPr lang="en-US" sz="2400" smtClean="0"/>
          </a:p>
        </p:txBody>
      </p:sp>
      <p:sp>
        <p:nvSpPr>
          <p:cNvPr id="491527" name="Oval 7"/>
          <p:cNvSpPr>
            <a:spLocks noChangeArrowheads="1"/>
          </p:cNvSpPr>
          <p:nvPr/>
        </p:nvSpPr>
        <p:spPr bwMode="auto">
          <a:xfrm>
            <a:off x="152400" y="4724400"/>
            <a:ext cx="8610600" cy="1447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6A70DFAD-8596-C14D-89C0-E3FC0398534C}"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USPAS,         January, 2017</a:t>
            </a:r>
            <a:endParaRPr lang="en-US"/>
          </a:p>
        </p:txBody>
      </p:sp>
      <p:sp>
        <p:nvSpPr>
          <p:cNvPr id="6" name="Footer Placeholder 2"/>
          <p:cNvSpPr>
            <a:spLocks noGrp="1"/>
          </p:cNvSpPr>
          <p:nvPr>
            <p:ph type="ftr" sz="quarter" idx="11"/>
          </p:nvPr>
        </p:nvSpPr>
        <p:spPr/>
        <p:txBody>
          <a:bodyPr/>
          <a:lstStyle/>
          <a:p>
            <a:r>
              <a:rPr lang="en-US" smtClean="0"/>
              <a:t>Cryogenic Safety, Tom Peterson and John Weisend</a:t>
            </a:r>
            <a:endParaRPr lang="en-US"/>
          </a:p>
        </p:txBody>
      </p:sp>
      <p:sp>
        <p:nvSpPr>
          <p:cNvPr id="7" name="Slide Number Placeholder 3"/>
          <p:cNvSpPr>
            <a:spLocks noGrp="1"/>
          </p:cNvSpPr>
          <p:nvPr>
            <p:ph type="sldNum" sz="quarter" idx="12"/>
          </p:nvPr>
        </p:nvSpPr>
        <p:spPr/>
        <p:txBody>
          <a:bodyPr/>
          <a:lstStyle/>
          <a:p>
            <a:endParaRPr lang="en-US"/>
          </a:p>
          <a:p>
            <a:fld id="{CBC45F40-A4CB-0A4D-94CB-FE1BC6F7B2E5}" type="slidenum">
              <a:rPr lang="en-US"/>
              <a:pPr/>
              <a:t>6</a:t>
            </a:fld>
            <a:endParaRPr lang="en-US" sz="1400"/>
          </a:p>
        </p:txBody>
      </p:sp>
      <p:sp>
        <p:nvSpPr>
          <p:cNvPr id="20482" name="Title 1"/>
          <p:cNvSpPr>
            <a:spLocks noGrp="1"/>
          </p:cNvSpPr>
          <p:nvPr>
            <p:ph type="title" idx="4294967295"/>
          </p:nvPr>
        </p:nvSpPr>
        <p:spPr>
          <a:xfrm>
            <a:off x="381000" y="533400"/>
            <a:ext cx="8382000" cy="871538"/>
          </a:xfrm>
        </p:spPr>
        <p:txBody>
          <a:bodyPr lIns="91440" tIns="45720" rIns="91440" bIns="45720">
            <a:normAutofit/>
          </a:bodyPr>
          <a:lstStyle/>
          <a:p>
            <a:pPr eaLnBrk="1" hangingPunct="1"/>
            <a:r>
              <a:rPr lang="en-US" dirty="0"/>
              <a:t>Oxygen Deficiency Hazard (ODH)</a:t>
            </a:r>
          </a:p>
        </p:txBody>
      </p:sp>
      <p:sp>
        <p:nvSpPr>
          <p:cNvPr id="234499" name="Content Placeholder 2"/>
          <p:cNvSpPr>
            <a:spLocks noGrp="1"/>
          </p:cNvSpPr>
          <p:nvPr>
            <p:ph idx="4294967295"/>
          </p:nvPr>
        </p:nvSpPr>
        <p:spPr>
          <a:xfrm>
            <a:off x="382588" y="1676400"/>
            <a:ext cx="8382000" cy="4419600"/>
          </a:xfrm>
        </p:spPr>
        <p:txBody>
          <a:bodyPr lIns="91440" tIns="45720" rIns="91440" bIns="45720"/>
          <a:lstStyle/>
          <a:p>
            <a:pPr defTabSz="457200" eaLnBrk="1" hangingPunct="1"/>
            <a:r>
              <a:rPr lang="en-US" sz="1800" dirty="0"/>
              <a:t>Oxygen Deficiency Hazard (ODH) is caused due to oxygen displacement. </a:t>
            </a:r>
          </a:p>
          <a:p>
            <a:pPr defTabSz="457200" eaLnBrk="1" hangingPunct="1"/>
            <a:r>
              <a:rPr lang="en-US" sz="1800" dirty="0"/>
              <a:t>ODH is a serious hazard usually occur without any warning</a:t>
            </a:r>
          </a:p>
          <a:p>
            <a:pPr defTabSz="457200" eaLnBrk="1" hangingPunct="1"/>
            <a:r>
              <a:rPr lang="en-US" sz="1800" dirty="0"/>
              <a:t>ODH is addressed by </a:t>
            </a:r>
            <a:r>
              <a:rPr lang="en-US" sz="1800" dirty="0" err="1" smtClean="0"/>
              <a:t>Fermilab’s</a:t>
            </a:r>
            <a:r>
              <a:rPr lang="en-US" sz="1800" dirty="0" smtClean="0"/>
              <a:t> FESHM 5064, which is available via the </a:t>
            </a:r>
            <a:r>
              <a:rPr lang="en-US" sz="1800" dirty="0" err="1" smtClean="0"/>
              <a:t>Fermilab</a:t>
            </a:r>
            <a:r>
              <a:rPr lang="en-US" sz="1800" dirty="0" smtClean="0"/>
              <a:t> web site.  </a:t>
            </a:r>
            <a:endParaRPr lang="en-US" sz="1800" dirty="0"/>
          </a:p>
          <a:p>
            <a:pPr defTabSz="457200" eaLnBrk="1" hangingPunct="1"/>
            <a:r>
              <a:rPr lang="en-US" sz="1800" dirty="0" smtClean="0"/>
              <a:t>The </a:t>
            </a:r>
            <a:r>
              <a:rPr lang="en-US" sz="1800" dirty="0"/>
              <a:t>cold, heavy </a:t>
            </a:r>
            <a:r>
              <a:rPr lang="en-US" sz="1800" dirty="0" smtClean="0"/>
              <a:t>gas from evaporating cryogenic liquid </a:t>
            </a:r>
            <a:r>
              <a:rPr lang="en-US" sz="1800" dirty="0"/>
              <a:t>does not disperse very well and can group together in surrounding areas and will displace air.</a:t>
            </a:r>
          </a:p>
          <a:p>
            <a:pPr defTabSz="457200" eaLnBrk="1" hangingPunct="1"/>
            <a:r>
              <a:rPr lang="en-US" sz="1800" dirty="0"/>
              <a:t>Some gases (He, H2) while cold may </a:t>
            </a:r>
            <a:r>
              <a:rPr lang="en-US" sz="1800" dirty="0" smtClean="0"/>
              <a:t>be </a:t>
            </a:r>
            <a:r>
              <a:rPr lang="en-US" sz="1800" dirty="0"/>
              <a:t>lighter than air. </a:t>
            </a:r>
            <a:r>
              <a:rPr lang="en-US" sz="1800" dirty="0" smtClean="0"/>
              <a:t> They may partially </a:t>
            </a:r>
            <a:r>
              <a:rPr lang="en-US" sz="1800" dirty="0"/>
              <a:t>mix with surrounding air</a:t>
            </a:r>
            <a:r>
              <a:rPr lang="en-US" sz="1800" dirty="0" smtClean="0"/>
              <a:t>, or stratify as they warm up. </a:t>
            </a:r>
            <a:endParaRPr lang="en-US" sz="1800" dirty="0"/>
          </a:p>
          <a:p>
            <a:pPr defTabSz="457200" eaLnBrk="1" hangingPunct="1"/>
            <a:r>
              <a:rPr lang="en-US" sz="1800" dirty="0"/>
              <a:t>A hazard with helium and other inert gases is to have a pockets of trapped gas up high in a building, which may cause ODH.  (A concern is that a person could pass out and fall off a ladder when replacing a lamp, for example.) </a:t>
            </a:r>
          </a:p>
          <a:p>
            <a:pPr defTabSz="457200" eaLnBrk="1" hangingPunct="1"/>
            <a:r>
              <a:rPr lang="en-US" sz="1800" dirty="0"/>
              <a:t>Be aware of the hazards associated with large volumes of cryogens in a small space (for example, rolling a 160 liter LN2 </a:t>
            </a:r>
            <a:r>
              <a:rPr lang="en-US" sz="1800" dirty="0" err="1"/>
              <a:t>dewar</a:t>
            </a:r>
            <a:r>
              <a:rPr lang="en-US" sz="1800" dirty="0"/>
              <a:t> into a small room)</a:t>
            </a:r>
            <a:endParaRPr lang="en-US" sz="1400" dirty="0"/>
          </a:p>
        </p:txBody>
      </p:sp>
      <p:sp>
        <p:nvSpPr>
          <p:cNvPr id="234500"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07F83D86-2DB0-9043-8DA8-C6EAEE4070BD}" type="slidenum">
              <a:rPr lang="en-US" sz="1200">
                <a:solidFill>
                  <a:srgbClr val="898989"/>
                </a:solidFill>
                <a:cs typeface="ＭＳ Ｐゴシック" charset="0"/>
              </a:rPr>
              <a:pPr algn="r"/>
              <a:t>6</a:t>
            </a:fld>
            <a:endParaRPr lang="en-US" sz="1400">
              <a:solidFill>
                <a:srgbClr val="898989"/>
              </a:solidFill>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avityModel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35300" y="422275"/>
            <a:ext cx="30353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 Box 3"/>
          <p:cNvSpPr txBox="1">
            <a:spLocks noChangeArrowheads="1"/>
          </p:cNvSpPr>
          <p:nvPr/>
        </p:nvSpPr>
        <p:spPr bwMode="auto">
          <a:xfrm>
            <a:off x="3535363" y="5362575"/>
            <a:ext cx="149383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9-cell niobium </a:t>
            </a:r>
          </a:p>
          <a:p>
            <a:r>
              <a:rPr lang="en-US" sz="1600">
                <a:latin typeface="Arial" charset="0"/>
              </a:rPr>
              <a:t>RF cavity</a:t>
            </a:r>
            <a:endParaRPr lang="en-US">
              <a:latin typeface="Arial" charset="0"/>
            </a:endParaRPr>
          </a:p>
        </p:txBody>
      </p:sp>
      <p:sp>
        <p:nvSpPr>
          <p:cNvPr id="99331" name="Line 4"/>
          <p:cNvSpPr>
            <a:spLocks noChangeShapeType="1"/>
          </p:cNvSpPr>
          <p:nvPr/>
        </p:nvSpPr>
        <p:spPr bwMode="auto">
          <a:xfrm flipH="1" flipV="1">
            <a:off x="4114800" y="4295775"/>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2" name="Line 5"/>
          <p:cNvSpPr>
            <a:spLocks noChangeShapeType="1"/>
          </p:cNvSpPr>
          <p:nvPr/>
        </p:nvSpPr>
        <p:spPr bwMode="auto">
          <a:xfrm flipH="1" flipV="1">
            <a:off x="3124200" y="3914775"/>
            <a:ext cx="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3" name="Text Box 6"/>
          <p:cNvSpPr txBox="1">
            <a:spLocks noChangeArrowheads="1"/>
          </p:cNvSpPr>
          <p:nvPr/>
        </p:nvSpPr>
        <p:spPr bwMode="auto">
          <a:xfrm>
            <a:off x="2438400" y="5057775"/>
            <a:ext cx="1579563"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Cavity vacuum</a:t>
            </a:r>
            <a:r>
              <a:rPr lang="en-US" sz="1800">
                <a:latin typeface="Arial" charset="0"/>
              </a:rPr>
              <a:t> </a:t>
            </a:r>
            <a:endParaRPr lang="en-US">
              <a:latin typeface="Arial" charset="0"/>
            </a:endParaRPr>
          </a:p>
        </p:txBody>
      </p:sp>
      <p:sp>
        <p:nvSpPr>
          <p:cNvPr id="99334" name="Line 7"/>
          <p:cNvSpPr>
            <a:spLocks noChangeShapeType="1"/>
          </p:cNvSpPr>
          <p:nvPr/>
        </p:nvSpPr>
        <p:spPr bwMode="auto">
          <a:xfrm flipH="1" flipV="1">
            <a:off x="5334000" y="4524375"/>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5" name="Text Box 8"/>
          <p:cNvSpPr txBox="1">
            <a:spLocks noChangeArrowheads="1"/>
          </p:cNvSpPr>
          <p:nvPr/>
        </p:nvSpPr>
        <p:spPr bwMode="auto">
          <a:xfrm>
            <a:off x="4648200" y="5057775"/>
            <a:ext cx="1477963"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Helium space</a:t>
            </a:r>
            <a:r>
              <a:rPr lang="en-US" sz="1800">
                <a:latin typeface="Arial" charset="0"/>
              </a:rPr>
              <a:t> </a:t>
            </a:r>
            <a:endParaRPr lang="en-US">
              <a:latin typeface="Arial" charset="0"/>
            </a:endParaRPr>
          </a:p>
        </p:txBody>
      </p:sp>
      <p:sp>
        <p:nvSpPr>
          <p:cNvPr id="99336" name="Line 9"/>
          <p:cNvSpPr>
            <a:spLocks noChangeShapeType="1"/>
          </p:cNvSpPr>
          <p:nvPr/>
        </p:nvSpPr>
        <p:spPr bwMode="auto">
          <a:xfrm flipH="1">
            <a:off x="3352800" y="254317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7" name="Text Box 10"/>
          <p:cNvSpPr txBox="1">
            <a:spLocks noChangeArrowheads="1"/>
          </p:cNvSpPr>
          <p:nvPr/>
        </p:nvSpPr>
        <p:spPr bwMode="auto">
          <a:xfrm>
            <a:off x="2667000" y="2008188"/>
            <a:ext cx="1477963"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Titanium </a:t>
            </a:r>
          </a:p>
          <a:p>
            <a:r>
              <a:rPr lang="en-US" sz="1600">
                <a:latin typeface="Arial" charset="0"/>
              </a:rPr>
              <a:t>helium vessel</a:t>
            </a:r>
            <a:r>
              <a:rPr lang="en-US" sz="1800">
                <a:latin typeface="Arial" charset="0"/>
              </a:rPr>
              <a:t> </a:t>
            </a:r>
            <a:endParaRPr lang="en-US">
              <a:latin typeface="Arial" charset="0"/>
            </a:endParaRPr>
          </a:p>
        </p:txBody>
      </p:sp>
      <p:sp>
        <p:nvSpPr>
          <p:cNvPr id="99338" name="Line 11"/>
          <p:cNvSpPr>
            <a:spLocks noChangeShapeType="1"/>
          </p:cNvSpPr>
          <p:nvPr/>
        </p:nvSpPr>
        <p:spPr bwMode="auto">
          <a:xfrm>
            <a:off x="5943600" y="1857375"/>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9" name="Text Box 12"/>
          <p:cNvSpPr txBox="1">
            <a:spLocks noChangeArrowheads="1"/>
          </p:cNvSpPr>
          <p:nvPr/>
        </p:nvSpPr>
        <p:spPr bwMode="auto">
          <a:xfrm>
            <a:off x="5410200" y="1552575"/>
            <a:ext cx="12858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Helium port</a:t>
            </a:r>
            <a:r>
              <a:rPr lang="en-US" sz="1800">
                <a:latin typeface="Arial" charset="0"/>
              </a:rPr>
              <a:t> </a:t>
            </a:r>
            <a:endParaRPr lang="en-US">
              <a:latin typeface="Arial" charset="0"/>
            </a:endParaRPr>
          </a:p>
        </p:txBody>
      </p:sp>
      <p:sp>
        <p:nvSpPr>
          <p:cNvPr id="99340" name="Line 13"/>
          <p:cNvSpPr>
            <a:spLocks noChangeShapeType="1"/>
          </p:cNvSpPr>
          <p:nvPr/>
        </p:nvSpPr>
        <p:spPr bwMode="auto">
          <a:xfrm flipV="1">
            <a:off x="1295400" y="3838575"/>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1" name="Text Box 14"/>
          <p:cNvSpPr txBox="1">
            <a:spLocks noChangeArrowheads="1"/>
          </p:cNvSpPr>
          <p:nvPr/>
        </p:nvSpPr>
        <p:spPr bwMode="auto">
          <a:xfrm>
            <a:off x="682625" y="3533775"/>
            <a:ext cx="917575"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Particle </a:t>
            </a:r>
          </a:p>
          <a:p>
            <a:r>
              <a:rPr lang="en-US" sz="1600">
                <a:latin typeface="Arial" charset="0"/>
              </a:rPr>
              <a:t>beam</a:t>
            </a:r>
            <a:r>
              <a:rPr lang="en-US" sz="1800">
                <a:latin typeface="Arial" charset="0"/>
              </a:rPr>
              <a:t> </a:t>
            </a:r>
            <a:endParaRPr lang="en-US">
              <a:latin typeface="Arial" charset="0"/>
            </a:endParaRPr>
          </a:p>
        </p:txBody>
      </p:sp>
      <p:sp>
        <p:nvSpPr>
          <p:cNvPr id="99342" name="Line 15"/>
          <p:cNvSpPr>
            <a:spLocks noChangeShapeType="1"/>
          </p:cNvSpPr>
          <p:nvPr/>
        </p:nvSpPr>
        <p:spPr bwMode="auto">
          <a:xfrm flipH="1">
            <a:off x="4572000" y="2390775"/>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3" name="Text Box 16"/>
          <p:cNvSpPr txBox="1">
            <a:spLocks noChangeArrowheads="1"/>
          </p:cNvSpPr>
          <p:nvPr/>
        </p:nvSpPr>
        <p:spPr bwMode="auto">
          <a:xfrm>
            <a:off x="4191000" y="1857375"/>
            <a:ext cx="925513"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Tuning </a:t>
            </a:r>
          </a:p>
          <a:p>
            <a:r>
              <a:rPr lang="en-US" sz="1600">
                <a:latin typeface="Arial" charset="0"/>
              </a:rPr>
              <a:t>bellows</a:t>
            </a:r>
            <a:r>
              <a:rPr lang="en-US" sz="1800">
                <a:latin typeface="Arial" charset="0"/>
              </a:rPr>
              <a:t> </a:t>
            </a:r>
            <a:endParaRPr lang="en-US">
              <a:latin typeface="Arial" charset="0"/>
            </a:endParaRPr>
          </a:p>
        </p:txBody>
      </p:sp>
      <p:sp>
        <p:nvSpPr>
          <p:cNvPr id="99344" name="Line 17"/>
          <p:cNvSpPr>
            <a:spLocks noChangeShapeType="1"/>
          </p:cNvSpPr>
          <p:nvPr/>
        </p:nvSpPr>
        <p:spPr bwMode="auto">
          <a:xfrm flipH="1">
            <a:off x="6629400" y="2771775"/>
            <a:ext cx="2286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5" name="Text Box 18"/>
          <p:cNvSpPr txBox="1">
            <a:spLocks noChangeArrowheads="1"/>
          </p:cNvSpPr>
          <p:nvPr/>
        </p:nvSpPr>
        <p:spPr bwMode="auto">
          <a:xfrm>
            <a:off x="6796088" y="2390775"/>
            <a:ext cx="1128712" cy="6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600">
                <a:latin typeface="Arial" charset="0"/>
              </a:rPr>
              <a:t>NbTi </a:t>
            </a:r>
          </a:p>
          <a:p>
            <a:r>
              <a:rPr lang="en-US" sz="1600">
                <a:latin typeface="Arial" charset="0"/>
              </a:rPr>
              <a:t>transition </a:t>
            </a:r>
            <a:r>
              <a:rPr lang="en-US" sz="1800">
                <a:latin typeface="Arial" charset="0"/>
              </a:rPr>
              <a:t> </a:t>
            </a:r>
            <a:endParaRPr lang="en-US">
              <a:latin typeface="Arial" charset="0"/>
            </a:endParaRPr>
          </a:p>
        </p:txBody>
      </p:sp>
      <p:sp>
        <p:nvSpPr>
          <p:cNvPr id="505875" name="Rectangle 19"/>
          <p:cNvSpPr>
            <a:spLocks noGrp="1" noChangeArrowheads="1"/>
          </p:cNvSpPr>
          <p:nvPr>
            <p:ph type="title"/>
          </p:nvPr>
        </p:nvSpPr>
        <p:spPr/>
        <p:txBody>
          <a:bodyPr/>
          <a:lstStyle/>
          <a:p>
            <a:pPr eaLnBrk="1" hangingPunct="1">
              <a:defRPr/>
            </a:pPr>
            <a:r>
              <a:rPr lang="en-US" sz="4000" smtClean="0">
                <a:cs typeface="+mj-cs"/>
              </a:rPr>
              <a:t>Superconducting RF Helium Vessel</a:t>
            </a:r>
            <a:endParaRPr lang="en-US" smtClean="0">
              <a:cs typeface="+mj-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90710BC5-053F-784C-9C3B-CA114338C7B5}" type="slidenum">
              <a:rPr lang="en-US"/>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7" name="Rectangle 5"/>
          <p:cNvSpPr>
            <a:spLocks noGrp="1"/>
          </p:cNvSpPr>
          <p:nvPr>
            <p:ph type="title" idx="4294967295"/>
          </p:nvPr>
        </p:nvSpPr>
        <p:spPr/>
        <p:txBody>
          <a:bodyPr/>
          <a:lstStyle/>
          <a:p>
            <a:pPr eaLnBrk="1" hangingPunct="1">
              <a:defRPr/>
            </a:pPr>
            <a:r>
              <a:rPr lang="en-US" smtClean="0">
                <a:cs typeface="+mj-cs"/>
              </a:rPr>
              <a:t>Dressed cavity 650 MHz.  (proposal) with MC cold-part</a:t>
            </a:r>
          </a:p>
        </p:txBody>
      </p:sp>
      <p:pic>
        <p:nvPicPr>
          <p:cNvPr id="499718" name="Content Placeholder 8" descr="CAVITY_3d.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62475" y="1828800"/>
            <a:ext cx="4281488" cy="2743200"/>
          </a:xfrm>
        </p:spPr>
      </p:pic>
      <p:pic>
        <p:nvPicPr>
          <p:cNvPr id="101381" name="Picture 9" descr="CAVITY_SEC_1.jpg"/>
          <p:cNvPicPr>
            <a:picLocks noChangeAspect="1"/>
          </p:cNvPicPr>
          <p:nvPr/>
        </p:nvPicPr>
        <p:blipFill>
          <a:blip r:embed="rId4">
            <a:extLst>
              <a:ext uri="{28A0092B-C50C-407E-A947-70E740481C1C}">
                <a14:useLocalDpi xmlns:a14="http://schemas.microsoft.com/office/drawing/2010/main" val="0"/>
              </a:ext>
            </a:extLst>
          </a:blip>
          <a:srcRect b="9732"/>
          <a:stretch>
            <a:fillRect/>
          </a:stretch>
        </p:blipFill>
        <p:spPr bwMode="auto">
          <a:xfrm>
            <a:off x="304800" y="1676400"/>
            <a:ext cx="39624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0" descr="CAVITY_VIEW_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14800"/>
            <a:ext cx="2133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Box 11"/>
          <p:cNvSpPr txBox="1">
            <a:spLocks noChangeArrowheads="1"/>
          </p:cNvSpPr>
          <p:nvPr/>
        </p:nvSpPr>
        <p:spPr bwMode="auto">
          <a:xfrm>
            <a:off x="4495800" y="4876800"/>
            <a:ext cx="3943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Ti Helium vessel OD- 	450.0 mm</a:t>
            </a:r>
          </a:p>
          <a:p>
            <a:pPr eaLnBrk="1" hangingPunct="1"/>
            <a:r>
              <a:rPr lang="en-US" sz="1800">
                <a:latin typeface="Arial" charset="0"/>
              </a:rPr>
              <a:t>Ti 2-Phase pipe ID-	161.5 mm</a:t>
            </a:r>
          </a:p>
          <a:p>
            <a:pPr eaLnBrk="1" hangingPunct="1"/>
            <a:r>
              <a:rPr lang="en-US" sz="1800">
                <a:latin typeface="Arial" charset="0"/>
              </a:rPr>
              <a:t>Ti 2-Phase chimney ID-	95.5 mm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95E96876-BC39-5F47-839D-A1CB53C71D21}" type="slidenum">
              <a:rPr lang="en-US"/>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650MHzCryoSchematicSimplified-7Fe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0"/>
            <a:ext cx="63436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6"/>
          <p:cNvSpPr txBox="1">
            <a:spLocks noChangeArrowheads="1"/>
          </p:cNvSpPr>
          <p:nvPr/>
        </p:nvSpPr>
        <p:spPr bwMode="auto">
          <a:xfrm>
            <a:off x="304800" y="2819400"/>
            <a:ext cx="1912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Stand-alone </a:t>
            </a:r>
          </a:p>
          <a:p>
            <a:pPr eaLnBrk="1" hangingPunct="1"/>
            <a:r>
              <a:rPr lang="en-US">
                <a:latin typeface="Arial" charset="0"/>
              </a:rPr>
              <a:t>cryomodule </a:t>
            </a:r>
          </a:p>
          <a:p>
            <a:pPr eaLnBrk="1" hangingPunct="1"/>
            <a:r>
              <a:rPr lang="en-US">
                <a:latin typeface="Arial" charset="0"/>
              </a:rPr>
              <a:t>schematic</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39C75600-B98F-7B4D-8093-10EF2384FEB4}"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5" descr="650_C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676400"/>
            <a:ext cx="85772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4"/>
          <p:cNvSpPr txBox="1">
            <a:spLocks noChangeArrowheads="1"/>
          </p:cNvSpPr>
          <p:nvPr/>
        </p:nvSpPr>
        <p:spPr bwMode="auto">
          <a:xfrm>
            <a:off x="7086600" y="57150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End Plate</a:t>
            </a:r>
          </a:p>
        </p:txBody>
      </p:sp>
      <p:cxnSp>
        <p:nvCxnSpPr>
          <p:cNvPr id="105478" name="Straight Arrow Connector 7"/>
          <p:cNvCxnSpPr>
            <a:cxnSpLocks noChangeShapeType="1"/>
          </p:cNvCxnSpPr>
          <p:nvPr/>
        </p:nvCxnSpPr>
        <p:spPr bwMode="auto">
          <a:xfrm rot="5400000" flipH="1" flipV="1">
            <a:off x="6705601" y="5105400"/>
            <a:ext cx="1371600" cy="3175"/>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sp>
        <p:nvSpPr>
          <p:cNvPr id="105479" name="TextBox 8"/>
          <p:cNvSpPr txBox="1">
            <a:spLocks noChangeArrowheads="1"/>
          </p:cNvSpPr>
          <p:nvPr/>
        </p:nvSpPr>
        <p:spPr bwMode="auto">
          <a:xfrm>
            <a:off x="8229600" y="5334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Beam</a:t>
            </a:r>
          </a:p>
        </p:txBody>
      </p:sp>
      <p:cxnSp>
        <p:nvCxnSpPr>
          <p:cNvPr id="105480" name="Straight Arrow Connector 10"/>
          <p:cNvCxnSpPr>
            <a:cxnSpLocks noChangeShapeType="1"/>
          </p:cNvCxnSpPr>
          <p:nvPr/>
        </p:nvCxnSpPr>
        <p:spPr bwMode="auto">
          <a:xfrm rot="16200000" flipV="1">
            <a:off x="7962900" y="5219700"/>
            <a:ext cx="533400" cy="1524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sp>
        <p:nvSpPr>
          <p:cNvPr id="495626" name="Rectangle 15"/>
          <p:cNvSpPr>
            <a:spLocks noGrp="1"/>
          </p:cNvSpPr>
          <p:nvPr>
            <p:ph type="title" idx="4294967295"/>
          </p:nvPr>
        </p:nvSpPr>
        <p:spPr>
          <a:xfrm>
            <a:off x="685800" y="695325"/>
            <a:ext cx="7666038" cy="584200"/>
          </a:xfrm>
        </p:spPr>
        <p:txBody>
          <a:bodyPr/>
          <a:lstStyle/>
          <a:p>
            <a:pPr eaLnBrk="1" hangingPunct="1">
              <a:defRPr/>
            </a:pPr>
            <a:r>
              <a:rPr lang="en-US" smtClean="0">
                <a:cs typeface="+mj-cs"/>
              </a:rPr>
              <a:t>650 MHz Cryomodule </a:t>
            </a:r>
            <a:br>
              <a:rPr lang="en-US" smtClean="0">
                <a:cs typeface="+mj-cs"/>
              </a:rPr>
            </a:br>
            <a:r>
              <a:rPr lang="en-US" smtClean="0">
                <a:cs typeface="+mj-cs"/>
              </a:rPr>
              <a:t>(Tesla Style-Stand Alone)</a:t>
            </a:r>
          </a:p>
        </p:txBody>
      </p:sp>
      <p:sp>
        <p:nvSpPr>
          <p:cNvPr id="105482" name="TextBox 20"/>
          <p:cNvSpPr txBox="1">
            <a:spLocks noChangeArrowheads="1"/>
          </p:cNvSpPr>
          <p:nvPr/>
        </p:nvSpPr>
        <p:spPr bwMode="auto">
          <a:xfrm>
            <a:off x="1143000" y="4572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Power MC (8)</a:t>
            </a:r>
          </a:p>
        </p:txBody>
      </p:sp>
      <p:sp>
        <p:nvSpPr>
          <p:cNvPr id="105483" name="TextBox 11"/>
          <p:cNvSpPr txBox="1">
            <a:spLocks noChangeArrowheads="1"/>
          </p:cNvSpPr>
          <p:nvPr/>
        </p:nvSpPr>
        <p:spPr bwMode="auto">
          <a:xfrm>
            <a:off x="3657600" y="1752600"/>
            <a:ext cx="2808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Vacuum vessel</a:t>
            </a:r>
          </a:p>
          <a:p>
            <a:pPr eaLnBrk="1" hangingPunct="1"/>
            <a:r>
              <a:rPr lang="en-US" sz="1800">
                <a:latin typeface="Arial" charset="0"/>
              </a:rPr>
              <a:t>Cold mass supports (2+1)</a:t>
            </a:r>
          </a:p>
        </p:txBody>
      </p:sp>
      <p:cxnSp>
        <p:nvCxnSpPr>
          <p:cNvPr id="32" name="Straight Arrow Connector 31"/>
          <p:cNvCxnSpPr/>
          <p:nvPr/>
        </p:nvCxnSpPr>
        <p:spPr>
          <a:xfrm flipV="1">
            <a:off x="2590800" y="40386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133600" y="41148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2057400" y="1905000"/>
            <a:ext cx="1600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3048000" y="22098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86400" y="23622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22B35EAA-5681-A047-87E8-ACCEACCBC7F6}" type="slidenum">
              <a:rPr lang="en-US"/>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8" descr="650_Sectio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5018088"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r>
              <a:rPr lang="en-US" sz="1200">
                <a:solidFill>
                  <a:srgbClr val="898989"/>
                </a:solidFill>
                <a:latin typeface="Arial" charset="0"/>
              </a:rPr>
              <a:t>Page </a:t>
            </a:r>
            <a:fld id="{0585E314-A5E2-0743-99D0-715C843B9A75}" type="slidenum">
              <a:rPr lang="en-US" sz="1200">
                <a:solidFill>
                  <a:srgbClr val="898989"/>
                </a:solidFill>
                <a:latin typeface="Arial" charset="0"/>
              </a:rPr>
              <a:pPr algn="r" eaLnBrk="1" hangingPunct="1"/>
              <a:t>64</a:t>
            </a:fld>
            <a:endParaRPr lang="en-US" sz="1200">
              <a:solidFill>
                <a:srgbClr val="898989"/>
              </a:solidFill>
              <a:latin typeface="Arial" charset="0"/>
            </a:endParaRPr>
          </a:p>
        </p:txBody>
      </p:sp>
      <p:sp>
        <p:nvSpPr>
          <p:cNvPr id="107525" name="TextBox 5"/>
          <p:cNvSpPr txBox="1">
            <a:spLocks noChangeArrowheads="1"/>
          </p:cNvSpPr>
          <p:nvPr/>
        </p:nvSpPr>
        <p:spPr bwMode="auto">
          <a:xfrm>
            <a:off x="152400" y="1676400"/>
            <a:ext cx="2438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r>
              <a:rPr lang="en-US" sz="1800">
                <a:latin typeface="Arial" charset="0"/>
              </a:rPr>
              <a:t>-48</a:t>
            </a:r>
            <a:r>
              <a:rPr lang="ja-JP" altLang="en-US" sz="1800">
                <a:latin typeface="Arial" charset="0"/>
              </a:rPr>
              <a:t>”</a:t>
            </a:r>
            <a:r>
              <a:rPr lang="en-US" altLang="ja-JP" sz="1800">
                <a:latin typeface="Arial" charset="0"/>
              </a:rPr>
              <a:t> vacuum vessel </a:t>
            </a:r>
          </a:p>
          <a:p>
            <a:pPr algn="ctr" eaLnBrk="1" hangingPunct="1"/>
            <a:r>
              <a:rPr lang="en-US" sz="1800">
                <a:latin typeface="Arial" charset="0"/>
              </a:rPr>
              <a:t>300 mm pipe</a:t>
            </a:r>
          </a:p>
          <a:p>
            <a:pPr algn="r" eaLnBrk="1" hangingPunct="1"/>
            <a:endParaRPr lang="en-US" sz="1800">
              <a:latin typeface="Arial" charset="0"/>
            </a:endParaRPr>
          </a:p>
          <a:p>
            <a:pPr algn="ctr" eaLnBrk="1" hangingPunct="1"/>
            <a:r>
              <a:rPr lang="en-US" sz="1800">
                <a:latin typeface="Arial" charset="0"/>
              </a:rPr>
              <a:t>-80K shield, pipes:</a:t>
            </a:r>
          </a:p>
          <a:p>
            <a:pPr algn="ctr" eaLnBrk="1" hangingPunct="1"/>
            <a:r>
              <a:rPr lang="en-US" sz="1800">
                <a:latin typeface="Arial" charset="0"/>
              </a:rPr>
              <a:t>(Nom: 35mm-ID)</a:t>
            </a:r>
          </a:p>
          <a:p>
            <a:pPr algn="r" eaLnBrk="1" hangingPunct="1"/>
            <a:endParaRPr lang="en-US" sz="1800">
              <a:latin typeface="Arial" charset="0"/>
            </a:endParaRPr>
          </a:p>
          <a:p>
            <a:pPr algn="r" eaLnBrk="1" hangingPunct="1"/>
            <a:r>
              <a:rPr lang="en-US" sz="1800">
                <a:latin typeface="Arial" charset="0"/>
              </a:rPr>
              <a:t>-Warm up-cool down</a:t>
            </a:r>
          </a:p>
          <a:p>
            <a:pPr algn="r" eaLnBrk="1" hangingPunct="1"/>
            <a:r>
              <a:rPr lang="en-US" sz="1800">
                <a:latin typeface="Arial" charset="0"/>
              </a:rPr>
              <a:t>pipe (nom 25mm ID)</a:t>
            </a:r>
          </a:p>
          <a:p>
            <a:pPr algn="r" eaLnBrk="1" hangingPunct="1"/>
            <a:endParaRPr lang="en-US" sz="1800">
              <a:latin typeface="Arial" charset="0"/>
            </a:endParaRPr>
          </a:p>
          <a:p>
            <a:pPr algn="ctr" eaLnBrk="1" hangingPunct="1"/>
            <a:r>
              <a:rPr lang="en-US" sz="1800">
                <a:latin typeface="Arial" charset="0"/>
              </a:rPr>
              <a:t>-4K return pipe</a:t>
            </a:r>
          </a:p>
          <a:p>
            <a:pPr algn="ctr" eaLnBrk="1" hangingPunct="1"/>
            <a:r>
              <a:rPr lang="en-US" sz="1800">
                <a:latin typeface="Arial" charset="0"/>
              </a:rPr>
              <a:t>(nom 25mm ID)</a:t>
            </a:r>
          </a:p>
          <a:p>
            <a:pPr algn="ctr" eaLnBrk="1" hangingPunct="1"/>
            <a:endParaRPr lang="en-US" sz="1800">
              <a:latin typeface="Arial" charset="0"/>
            </a:endParaRPr>
          </a:p>
          <a:p>
            <a:pPr algn="ctr" eaLnBrk="1" hangingPunct="1"/>
            <a:r>
              <a:rPr lang="en-US" sz="1800">
                <a:latin typeface="Arial" charset="0"/>
              </a:rPr>
              <a:t>-650 MC</a:t>
            </a:r>
          </a:p>
          <a:p>
            <a:pPr algn="ctr" eaLnBrk="1" hangingPunct="1"/>
            <a:endParaRPr lang="en-US" sz="1800">
              <a:latin typeface="Arial" charset="0"/>
            </a:endParaRPr>
          </a:p>
          <a:p>
            <a:pPr algn="ctr" eaLnBrk="1" hangingPunct="1"/>
            <a:r>
              <a:rPr lang="en-US" sz="1800">
                <a:latin typeface="Arial" charset="0"/>
              </a:rPr>
              <a:t>-Thermal intercept</a:t>
            </a:r>
          </a:p>
          <a:p>
            <a:pPr algn="ctr" eaLnBrk="1" hangingPunct="1"/>
            <a:r>
              <a:rPr lang="en-US" sz="1800">
                <a:latin typeface="Arial" charset="0"/>
              </a:rPr>
              <a:t>to MC 80k &amp; 4K </a:t>
            </a:r>
          </a:p>
          <a:p>
            <a:pPr algn="r" eaLnBrk="1" hangingPunct="1"/>
            <a:r>
              <a:rPr lang="en-US" sz="1800">
                <a:latin typeface="Arial" charset="0"/>
              </a:rPr>
              <a:t> </a:t>
            </a:r>
          </a:p>
        </p:txBody>
      </p:sp>
      <p:cxnSp>
        <p:nvCxnSpPr>
          <p:cNvPr id="107526" name="Straight Arrow Connector 7"/>
          <p:cNvCxnSpPr>
            <a:cxnSpLocks noChangeShapeType="1"/>
          </p:cNvCxnSpPr>
          <p:nvPr/>
        </p:nvCxnSpPr>
        <p:spPr bwMode="auto">
          <a:xfrm rot="16200000" flipH="1">
            <a:off x="2590800" y="1905000"/>
            <a:ext cx="1066800" cy="10668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p:nvPr/>
        </p:nvCxnSpPr>
        <p:spPr>
          <a:xfrm>
            <a:off x="2057400" y="2133600"/>
            <a:ext cx="2133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528" name="Straight Arrow Connector 13"/>
          <p:cNvCxnSpPr>
            <a:cxnSpLocks noChangeShapeType="1"/>
          </p:cNvCxnSpPr>
          <p:nvPr/>
        </p:nvCxnSpPr>
        <p:spPr bwMode="auto">
          <a:xfrm flipV="1">
            <a:off x="2133600" y="4191000"/>
            <a:ext cx="1371600" cy="1524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p:nvPr/>
        </p:nvCxnSpPr>
        <p:spPr>
          <a:xfrm>
            <a:off x="2667000" y="35814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530" name="TextBox 19"/>
          <p:cNvSpPr txBox="1">
            <a:spLocks noChangeArrowheads="1"/>
          </p:cNvSpPr>
          <p:nvPr/>
        </p:nvSpPr>
        <p:spPr bwMode="auto">
          <a:xfrm>
            <a:off x="7010400" y="2286000"/>
            <a:ext cx="20701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-2-Phase pipe</a:t>
            </a:r>
          </a:p>
          <a:p>
            <a:pPr eaLnBrk="1" hangingPunct="1"/>
            <a:r>
              <a:rPr lang="en-US" sz="1800">
                <a:latin typeface="Arial" charset="0"/>
              </a:rPr>
              <a:t>(161mm-ID)</a:t>
            </a:r>
          </a:p>
          <a:p>
            <a:pPr eaLnBrk="1" hangingPunct="1"/>
            <a:endParaRPr lang="en-US" sz="1800">
              <a:latin typeface="Arial" charset="0"/>
            </a:endParaRPr>
          </a:p>
          <a:p>
            <a:pPr eaLnBrk="1" hangingPunct="1"/>
            <a:r>
              <a:rPr lang="en-US" sz="1800">
                <a:latin typeface="Arial" charset="0"/>
              </a:rPr>
              <a:t>-80K Forward pipe</a:t>
            </a:r>
          </a:p>
          <a:p>
            <a:pPr eaLnBrk="1" hangingPunct="1"/>
            <a:endParaRPr lang="en-US" sz="1800">
              <a:latin typeface="Arial" charset="0"/>
            </a:endParaRPr>
          </a:p>
          <a:p>
            <a:pPr eaLnBrk="1" hangingPunct="1"/>
            <a:r>
              <a:rPr lang="en-US" sz="1800">
                <a:latin typeface="Arial" charset="0"/>
              </a:rPr>
              <a:t>-4K Forward pipe (?)</a:t>
            </a:r>
          </a:p>
          <a:p>
            <a:pPr eaLnBrk="1" hangingPunct="1"/>
            <a:endParaRPr lang="en-US" sz="1800">
              <a:latin typeface="Arial" charset="0"/>
            </a:endParaRPr>
          </a:p>
          <a:p>
            <a:pPr eaLnBrk="1" hangingPunct="1"/>
            <a:r>
              <a:rPr lang="en-US" sz="1800">
                <a:latin typeface="Arial" charset="0"/>
              </a:rPr>
              <a:t>-Thermal intercept</a:t>
            </a:r>
          </a:p>
          <a:p>
            <a:pPr eaLnBrk="1" hangingPunct="1"/>
            <a:r>
              <a:rPr lang="en-US" sz="1800">
                <a:latin typeface="Arial" charset="0"/>
              </a:rPr>
              <a:t>2-phase pipe to</a:t>
            </a:r>
          </a:p>
          <a:p>
            <a:pPr eaLnBrk="1" hangingPunct="1"/>
            <a:r>
              <a:rPr lang="en-US" sz="1800">
                <a:latin typeface="Arial" charset="0"/>
              </a:rPr>
              <a:t>300mm pipe (?)</a:t>
            </a:r>
          </a:p>
        </p:txBody>
      </p:sp>
      <p:cxnSp>
        <p:nvCxnSpPr>
          <p:cNvPr id="107531" name="Straight Arrow Connector 21"/>
          <p:cNvCxnSpPr>
            <a:cxnSpLocks noChangeShapeType="1"/>
          </p:cNvCxnSpPr>
          <p:nvPr/>
        </p:nvCxnSpPr>
        <p:spPr bwMode="auto">
          <a:xfrm rot="10800000" flipV="1">
            <a:off x="4953000" y="2514600"/>
            <a:ext cx="2133600" cy="15240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23"/>
          <p:cNvCxnSpPr/>
          <p:nvPr/>
        </p:nvCxnSpPr>
        <p:spPr>
          <a:xfrm rot="10800000" flipV="1">
            <a:off x="5334000" y="32766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953000" y="3813175"/>
            <a:ext cx="2122488"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6655" name="Rectangle 13"/>
          <p:cNvSpPr>
            <a:spLocks noGrp="1"/>
          </p:cNvSpPr>
          <p:nvPr>
            <p:ph type="title" idx="4294967295"/>
          </p:nvPr>
        </p:nvSpPr>
        <p:spPr/>
        <p:txBody>
          <a:bodyPr/>
          <a:lstStyle/>
          <a:p>
            <a:pPr eaLnBrk="1" hangingPunct="1">
              <a:defRPr/>
            </a:pPr>
            <a:r>
              <a:rPr lang="en-US" smtClean="0">
                <a:cs typeface="+mj-cs"/>
              </a:rPr>
              <a:t> X-Y section</a:t>
            </a:r>
          </a:p>
        </p:txBody>
      </p:sp>
      <p:cxnSp>
        <p:nvCxnSpPr>
          <p:cNvPr id="35" name="Straight Arrow Connector 34"/>
          <p:cNvCxnSpPr/>
          <p:nvPr/>
        </p:nvCxnSpPr>
        <p:spPr>
          <a:xfrm>
            <a:off x="2209800" y="28194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828800" y="4876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095500" y="4533900"/>
            <a:ext cx="1371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286000" y="4419600"/>
            <a:ext cx="1371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0CF59FDB-5E5A-004F-8711-F4BF6968A5C7}" type="slidenum">
              <a:rPr lang="en-US"/>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Content Placeholder 15" descr="650_CM_Open_DS_Plate.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50925" y="1752600"/>
            <a:ext cx="7043738" cy="4343400"/>
          </a:xfrm>
        </p:spPr>
      </p:pic>
      <p:sp>
        <p:nvSpPr>
          <p:cNvPr id="10957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r>
              <a:rPr lang="en-US" sz="1200">
                <a:solidFill>
                  <a:srgbClr val="898989"/>
                </a:solidFill>
                <a:latin typeface="Arial" charset="0"/>
              </a:rPr>
              <a:t>Page </a:t>
            </a:r>
            <a:fld id="{86625186-6BA6-134F-85F3-2596E73C238A}" type="slidenum">
              <a:rPr lang="en-US" sz="1200">
                <a:solidFill>
                  <a:srgbClr val="898989"/>
                </a:solidFill>
                <a:latin typeface="Arial" charset="0"/>
              </a:rPr>
              <a:pPr algn="r" eaLnBrk="1" hangingPunct="1"/>
              <a:t>65</a:t>
            </a:fld>
            <a:endParaRPr lang="en-US" sz="1200">
              <a:solidFill>
                <a:srgbClr val="898989"/>
              </a:solidFill>
              <a:latin typeface="Arial" charset="0"/>
            </a:endParaRPr>
          </a:p>
        </p:txBody>
      </p:sp>
      <p:sp>
        <p:nvSpPr>
          <p:cNvPr id="109573" name="TextBox 5"/>
          <p:cNvSpPr txBox="1">
            <a:spLocks noChangeArrowheads="1"/>
          </p:cNvSpPr>
          <p:nvPr/>
        </p:nvSpPr>
        <p:spPr bwMode="auto">
          <a:xfrm>
            <a:off x="6881813" y="1447800"/>
            <a:ext cx="22431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Heat exchanger</a:t>
            </a:r>
          </a:p>
          <a:p>
            <a:pPr eaLnBrk="1" hangingPunct="1"/>
            <a:r>
              <a:rPr lang="en-US" sz="1800">
                <a:latin typeface="Arial" charset="0"/>
              </a:rPr>
              <a:t>(Location on the</a:t>
            </a:r>
          </a:p>
          <a:p>
            <a:pPr eaLnBrk="1" hangingPunct="1"/>
            <a:r>
              <a:rPr lang="en-US" sz="1800">
                <a:latin typeface="Arial" charset="0"/>
              </a:rPr>
              <a:t>middle of CM650??)</a:t>
            </a:r>
          </a:p>
          <a:p>
            <a:pPr eaLnBrk="1" hangingPunct="1"/>
            <a:endParaRPr lang="en-US" sz="1800">
              <a:latin typeface="Arial" charset="0"/>
            </a:endParaRPr>
          </a:p>
          <a:p>
            <a:pPr eaLnBrk="1" hangingPunct="1"/>
            <a:r>
              <a:rPr lang="en-US" sz="1800">
                <a:latin typeface="Arial" charset="0"/>
              </a:rPr>
              <a:t>300mm pipe</a:t>
            </a:r>
          </a:p>
        </p:txBody>
      </p:sp>
      <p:cxnSp>
        <p:nvCxnSpPr>
          <p:cNvPr id="109574" name="Straight Arrow Connector 7"/>
          <p:cNvCxnSpPr>
            <a:cxnSpLocks noChangeShapeType="1"/>
          </p:cNvCxnSpPr>
          <p:nvPr/>
        </p:nvCxnSpPr>
        <p:spPr bwMode="auto">
          <a:xfrm rot="10800000" flipV="1">
            <a:off x="6096000" y="1905000"/>
            <a:ext cx="838200" cy="6858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p:nvPr/>
        </p:nvCxnSpPr>
        <p:spPr>
          <a:xfrm rot="5400000">
            <a:off x="6629400" y="3124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76" name="TextBox 12"/>
          <p:cNvSpPr txBox="1">
            <a:spLocks noChangeArrowheads="1"/>
          </p:cNvSpPr>
          <p:nvPr/>
        </p:nvSpPr>
        <p:spPr bwMode="auto">
          <a:xfrm>
            <a:off x="762000" y="4876800"/>
            <a:ext cx="24669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Cryo-feed snout with</a:t>
            </a:r>
          </a:p>
          <a:p>
            <a:pPr eaLnBrk="1" hangingPunct="1"/>
            <a:r>
              <a:rPr lang="en-US" sz="1800">
                <a:latin typeface="Arial" charset="0"/>
              </a:rPr>
              <a:t>cryogenic connections</a:t>
            </a:r>
          </a:p>
          <a:p>
            <a:pPr eaLnBrk="1" hangingPunct="1"/>
            <a:r>
              <a:rPr lang="en-US" sz="1800">
                <a:latin typeface="Arial" charset="0"/>
              </a:rPr>
              <a:t>(Location on the middle of CM650??)</a:t>
            </a:r>
          </a:p>
          <a:p>
            <a:pPr eaLnBrk="1" hangingPunct="1"/>
            <a:endParaRPr lang="en-US" sz="1800">
              <a:latin typeface="Arial" charset="0"/>
            </a:endParaRPr>
          </a:p>
          <a:p>
            <a:pPr eaLnBrk="1" hangingPunct="1"/>
            <a:endParaRPr lang="en-US" sz="1800">
              <a:latin typeface="Arial" charset="0"/>
            </a:endParaRPr>
          </a:p>
        </p:txBody>
      </p:sp>
      <p:cxnSp>
        <p:nvCxnSpPr>
          <p:cNvPr id="109577" name="Straight Arrow Connector 14"/>
          <p:cNvCxnSpPr>
            <a:cxnSpLocks noChangeShapeType="1"/>
          </p:cNvCxnSpPr>
          <p:nvPr/>
        </p:nvCxnSpPr>
        <p:spPr bwMode="auto">
          <a:xfrm rot="5400000" flipH="1" flipV="1">
            <a:off x="3009900" y="4229100"/>
            <a:ext cx="914400" cy="83820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sp>
        <p:nvSpPr>
          <p:cNvPr id="109578" name="TextBox 15"/>
          <p:cNvSpPr txBox="1">
            <a:spLocks noChangeArrowheads="1"/>
          </p:cNvSpPr>
          <p:nvPr/>
        </p:nvSpPr>
        <p:spPr bwMode="auto">
          <a:xfrm>
            <a:off x="3657600" y="57150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Gate Valve</a:t>
            </a:r>
          </a:p>
        </p:txBody>
      </p:sp>
      <p:cxnSp>
        <p:nvCxnSpPr>
          <p:cNvPr id="109579" name="Straight Arrow Connector 17"/>
          <p:cNvCxnSpPr>
            <a:cxnSpLocks noChangeShapeType="1"/>
            <a:stCxn id="109578" idx="3"/>
          </p:cNvCxnSpPr>
          <p:nvPr/>
        </p:nvCxnSpPr>
        <p:spPr bwMode="auto">
          <a:xfrm flipV="1">
            <a:off x="4972050" y="5105400"/>
            <a:ext cx="1276350" cy="793750"/>
          </a:xfrm>
          <a:prstGeom prst="straightConnector1">
            <a:avLst/>
          </a:prstGeom>
          <a:noFill/>
          <a:ln w="9525">
            <a:solidFill>
              <a:srgbClr val="FE3288"/>
            </a:solidFill>
            <a:round/>
            <a:headEnd/>
            <a:tailEnd type="arrow" w="med" len="med"/>
          </a:ln>
          <a:extLst>
            <a:ext uri="{909E8E84-426E-40DD-AFC4-6F175D3DCCD1}">
              <a14:hiddenFill xmlns:a14="http://schemas.microsoft.com/office/drawing/2010/main">
                <a:noFill/>
              </a14:hiddenFill>
            </a:ext>
          </a:extLst>
        </p:spPr>
      </p:cxnSp>
      <p:sp>
        <p:nvSpPr>
          <p:cNvPr id="498701" name="Rectangle 11"/>
          <p:cNvSpPr>
            <a:spLocks noGrp="1"/>
          </p:cNvSpPr>
          <p:nvPr>
            <p:ph type="title" idx="4294967295"/>
          </p:nvPr>
        </p:nvSpPr>
        <p:spPr/>
        <p:txBody>
          <a:bodyPr/>
          <a:lstStyle/>
          <a:p>
            <a:pPr eaLnBrk="1" hangingPunct="1">
              <a:defRPr/>
            </a:pPr>
            <a:r>
              <a:rPr lang="en-US" smtClean="0">
                <a:cs typeface="+mj-cs"/>
              </a:rPr>
              <a:t>650 MHz cryomodule. </a:t>
            </a:r>
            <a:br>
              <a:rPr lang="en-US" smtClean="0">
                <a:cs typeface="+mj-cs"/>
              </a:rPr>
            </a:br>
            <a:r>
              <a:rPr lang="en-US" smtClean="0">
                <a:cs typeface="+mj-cs"/>
              </a:rPr>
              <a:t>End plate not shown.</a:t>
            </a:r>
          </a:p>
        </p:txBody>
      </p:sp>
      <p:sp>
        <p:nvSpPr>
          <p:cNvPr id="109581" name="TextBox 30"/>
          <p:cNvSpPr txBox="1">
            <a:spLocks noChangeArrowheads="1"/>
          </p:cNvSpPr>
          <p:nvPr/>
        </p:nvSpPr>
        <p:spPr bwMode="auto">
          <a:xfrm>
            <a:off x="914400" y="4114800"/>
            <a:ext cx="2052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Access to bayonet</a:t>
            </a:r>
          </a:p>
          <a:p>
            <a:pPr eaLnBrk="1" hangingPunct="1"/>
            <a:r>
              <a:rPr lang="en-US" sz="1800">
                <a:latin typeface="Arial" charset="0"/>
              </a:rPr>
              <a:t>connections</a:t>
            </a:r>
          </a:p>
        </p:txBody>
      </p:sp>
      <p:cxnSp>
        <p:nvCxnSpPr>
          <p:cNvPr id="33" name="Straight Arrow Connector 32"/>
          <p:cNvCxnSpPr/>
          <p:nvPr/>
        </p:nvCxnSpPr>
        <p:spPr>
          <a:xfrm flipV="1">
            <a:off x="2438400" y="41910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3" name="TextBox 33"/>
          <p:cNvSpPr txBox="1">
            <a:spLocks noChangeArrowheads="1"/>
          </p:cNvSpPr>
          <p:nvPr/>
        </p:nvSpPr>
        <p:spPr bwMode="auto">
          <a:xfrm>
            <a:off x="7485063" y="5029200"/>
            <a:ext cx="16589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Access to</a:t>
            </a:r>
          </a:p>
          <a:p>
            <a:pPr eaLnBrk="1" hangingPunct="1"/>
            <a:r>
              <a:rPr lang="en-US" sz="1800">
                <a:latin typeface="Arial" charset="0"/>
              </a:rPr>
              <a:t>HX and U-turn</a:t>
            </a:r>
          </a:p>
          <a:p>
            <a:pPr eaLnBrk="1" hangingPunct="1"/>
            <a:r>
              <a:rPr lang="en-US" sz="1800">
                <a:latin typeface="Arial" charset="0"/>
              </a:rPr>
              <a:t>connections</a:t>
            </a:r>
          </a:p>
        </p:txBody>
      </p:sp>
      <p:cxnSp>
        <p:nvCxnSpPr>
          <p:cNvPr id="36" name="Straight Arrow Connector 35"/>
          <p:cNvCxnSpPr/>
          <p:nvPr/>
        </p:nvCxnSpPr>
        <p:spPr>
          <a:xfrm rot="16200000" flipV="1">
            <a:off x="6019800" y="4191000"/>
            <a:ext cx="1752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1EE8F676-812B-4B47-9EB7-50F6091D24C7}" type="slidenum">
              <a:rPr lang="en-US"/>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0" name="Rectangle 2"/>
          <p:cNvSpPr>
            <a:spLocks noGrp="1"/>
          </p:cNvSpPr>
          <p:nvPr>
            <p:ph type="title" idx="4294967295"/>
          </p:nvPr>
        </p:nvSpPr>
        <p:spPr/>
        <p:txBody>
          <a:bodyPr/>
          <a:lstStyle/>
          <a:p>
            <a:pPr eaLnBrk="1" hangingPunct="1">
              <a:defRPr/>
            </a:pPr>
            <a:r>
              <a:rPr lang="en-US" smtClean="0">
                <a:cs typeface="+mj-cs"/>
              </a:rPr>
              <a:t>Cryomodule requirements -- vessel and piping pressures</a:t>
            </a:r>
          </a:p>
        </p:txBody>
      </p:sp>
      <p:pic>
        <p:nvPicPr>
          <p:cNvPr id="111619" name="Picture 4" descr="650MHzCM-MAW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239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249E27A0-8AFD-D840-8E7F-1B97EF91E27E}" type="slidenum">
              <a:rPr lang="en-US"/>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idx="4294967295"/>
          </p:nvPr>
        </p:nvSpPr>
        <p:spPr/>
        <p:txBody>
          <a:bodyPr>
            <a:normAutofit/>
          </a:bodyPr>
          <a:lstStyle/>
          <a:p>
            <a:pPr eaLnBrk="1" hangingPunct="1">
              <a:defRPr/>
            </a:pPr>
            <a:r>
              <a:rPr lang="en-US" sz="4000" smtClean="0">
                <a:solidFill>
                  <a:srgbClr val="003399"/>
                </a:solidFill>
                <a:cs typeface="+mj-cs"/>
              </a:rPr>
              <a:t>325 MHz loss of vacuum venting</a:t>
            </a:r>
          </a:p>
        </p:txBody>
      </p:sp>
      <p:pic>
        <p:nvPicPr>
          <p:cNvPr id="113666" name="Picture 6" descr="325MHzVentin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7500"/>
            <a:ext cx="78613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Line 7"/>
          <p:cNvSpPr>
            <a:spLocks noChangeShapeType="1"/>
          </p:cNvSpPr>
          <p:nvPr/>
        </p:nvSpPr>
        <p:spPr bwMode="auto">
          <a:xfrm>
            <a:off x="6858000" y="3276600"/>
            <a:ext cx="0" cy="2057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68" name="Text Box 8"/>
          <p:cNvSpPr txBox="1">
            <a:spLocks noChangeArrowheads="1"/>
          </p:cNvSpPr>
          <p:nvPr/>
        </p:nvSpPr>
        <p:spPr bwMode="auto">
          <a:xfrm>
            <a:off x="2362200" y="2582863"/>
            <a:ext cx="52022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Just a note from our design effort.  We would like </a:t>
            </a:r>
          </a:p>
          <a:p>
            <a:pPr eaLnBrk="1" hangingPunct="1"/>
            <a:r>
              <a:rPr lang="en-US" sz="1800">
                <a:latin typeface="Arial" charset="0"/>
              </a:rPr>
              <a:t>for mechanical space reasons to use a </a:t>
            </a:r>
          </a:p>
          <a:p>
            <a:pPr eaLnBrk="1" hangingPunct="1"/>
            <a:r>
              <a:rPr lang="en-US" sz="1800">
                <a:latin typeface="Arial" charset="0"/>
              </a:rPr>
              <a:t>5-inch OD tube in our 325 MHz CM.  </a:t>
            </a:r>
          </a:p>
          <a:p>
            <a:pPr eaLnBrk="1" hangingPunct="1"/>
            <a:r>
              <a:rPr lang="en-US" sz="1800">
                <a:latin typeface="Arial" charset="0"/>
              </a:rPr>
              <a:t>The practical limit then is 8 cavities </a:t>
            </a:r>
          </a:p>
          <a:p>
            <a:pPr eaLnBrk="1" hangingPunct="1"/>
            <a:r>
              <a:rPr lang="en-US" sz="1800">
                <a:latin typeface="Arial" charset="0"/>
              </a:rPr>
              <a:t>in series for emergency venting flow.</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13AD3F4E-09B5-FE4C-9745-CB7E6A1CA0A8}"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5" descr="650MHzVe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2450"/>
            <a:ext cx="79248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ctangle 6"/>
          <p:cNvSpPr>
            <a:spLocks noChangeArrowheads="1"/>
          </p:cNvSpPr>
          <p:nvPr/>
        </p:nvSpPr>
        <p:spPr bwMode="auto">
          <a:xfrm>
            <a:off x="762000" y="1471613"/>
            <a:ext cx="7696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b="1">
                <a:solidFill>
                  <a:schemeClr val="accent2"/>
                </a:solidFill>
                <a:latin typeface="Arial" charset="0"/>
              </a:rPr>
              <a:t>Note:  a 3-inch air inlet hole results in a mass flow equivalent to ~ 8 beta=0.9 650 MHz cavities.  Checking the feasibility of venting a CM string of cavities with a large 2-phase pipe.  Looks OK but still need frequent cross-connects to a larger pipe.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263118BD-C843-1548-8BDB-9DC2F26717E4}"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Footer Placeholder 4"/>
          <p:cNvSpPr txBox="1">
            <a:spLocks noGrp="1"/>
          </p:cNvSpPr>
          <p:nvPr/>
        </p:nvSpPr>
        <p:spPr bwMode="auto">
          <a:xfrm>
            <a:off x="457200" y="6356350"/>
            <a:ext cx="449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200">
                <a:solidFill>
                  <a:srgbClr val="898989"/>
                </a:solidFill>
                <a:latin typeface="Arial" charset="0"/>
              </a:rPr>
              <a:t>650 MHz Cryomodule Design, 21 Feb 2011</a:t>
            </a:r>
            <a:endParaRPr lang="en-US" sz="1200">
              <a:solidFill>
                <a:srgbClr val="898989"/>
              </a:solidFill>
              <a:latin typeface="Arial" charset="0"/>
            </a:endParaRPr>
          </a:p>
        </p:txBody>
      </p:sp>
      <p:sp>
        <p:nvSpPr>
          <p:cNvPr id="11776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r>
              <a:rPr lang="en-US" sz="1200">
                <a:solidFill>
                  <a:srgbClr val="898989"/>
                </a:solidFill>
                <a:latin typeface="Arial" charset="0"/>
              </a:rPr>
              <a:t>Page </a:t>
            </a:r>
            <a:fld id="{5990DE41-3025-9842-9373-DA0FBB3E2250}" type="slidenum">
              <a:rPr lang="en-US" sz="1200">
                <a:solidFill>
                  <a:srgbClr val="898989"/>
                </a:solidFill>
                <a:latin typeface="Arial" charset="0"/>
              </a:rPr>
              <a:pPr algn="r" eaLnBrk="1" hangingPunct="1"/>
              <a:t>69</a:t>
            </a:fld>
            <a:endParaRPr lang="en-US" sz="1200">
              <a:solidFill>
                <a:srgbClr val="898989"/>
              </a:solidFill>
              <a:latin typeface="Arial" charset="0"/>
            </a:endParaRPr>
          </a:p>
        </p:txBody>
      </p:sp>
      <p:pic>
        <p:nvPicPr>
          <p:cNvPr id="117763" name="Picture 2" descr="PressureDrop2PhPipe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1344613"/>
            <a:ext cx="8478837"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DF94E664-4913-5441-8EA8-9E480244474E}" type="slidenum">
              <a:rPr lang="en-US"/>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r>
              <a:rPr lang="en-US" smtClean="0"/>
              <a:t>Extreme cold hazard</a:t>
            </a:r>
            <a:endParaRPr lang="en-US"/>
          </a:p>
        </p:txBody>
      </p:sp>
      <p:sp>
        <p:nvSpPr>
          <p:cNvPr id="233475" name="Content Placeholder 2"/>
          <p:cNvSpPr>
            <a:spLocks noGrp="1"/>
          </p:cNvSpPr>
          <p:nvPr>
            <p:ph idx="1"/>
          </p:nvPr>
        </p:nvSpPr>
        <p:spPr/>
        <p:txBody>
          <a:bodyPr/>
          <a:lstStyle/>
          <a:p>
            <a:r>
              <a:rPr lang="en-US" sz="2800" dirty="0" smtClean="0"/>
              <a:t>Cryogenic liquids and cold vapors can cause a thermal burn injuries</a:t>
            </a:r>
          </a:p>
          <a:p>
            <a:r>
              <a:rPr lang="en-US" sz="2800" dirty="0" smtClean="0"/>
              <a:t>Brief exposures may damage delicate tissues (eyes, skin, </a:t>
            </a:r>
            <a:r>
              <a:rPr lang="en-US" sz="2800" dirty="0" err="1" smtClean="0"/>
              <a:t>etc</a:t>
            </a:r>
            <a:r>
              <a:rPr lang="en-US" sz="2800" dirty="0" smtClean="0"/>
              <a:t>).</a:t>
            </a:r>
          </a:p>
          <a:p>
            <a:r>
              <a:rPr lang="en-US" sz="2800" dirty="0" smtClean="0"/>
              <a:t>The skin, when not protected, can stick to metal that is cooled by cryogenic liquids and when pulled away the skin can tear</a:t>
            </a:r>
          </a:p>
          <a:p>
            <a:r>
              <a:rPr lang="en-US" sz="2800" dirty="0" smtClean="0"/>
              <a:t>Even non-metallic materials are very dangerous to touch at cryogenic temperatures</a:t>
            </a:r>
          </a:p>
          <a:p>
            <a:endParaRPr lang="en-US" dirty="0"/>
          </a:p>
        </p:txBody>
      </p:sp>
      <p:sp>
        <p:nvSpPr>
          <p:cNvPr id="5" name="Date Placeholder 1"/>
          <p:cNvSpPr>
            <a:spLocks noGrp="1"/>
          </p:cNvSpPr>
          <p:nvPr>
            <p:ph type="dt" sz="half" idx="10"/>
          </p:nvPr>
        </p:nvSpPr>
        <p:spPr/>
        <p:txBody>
          <a:bodyPr/>
          <a:lstStyle/>
          <a:p>
            <a:r>
              <a:rPr lang="en-US" smtClean="0"/>
              <a:t>USPAS,         January, 2017</a:t>
            </a:r>
            <a:endParaRPr lang="en-US"/>
          </a:p>
        </p:txBody>
      </p:sp>
      <p:sp>
        <p:nvSpPr>
          <p:cNvPr id="6" name="Footer Placeholder 2"/>
          <p:cNvSpPr>
            <a:spLocks noGrp="1"/>
          </p:cNvSpPr>
          <p:nvPr>
            <p:ph type="ftr" sz="quarter" idx="11"/>
          </p:nvPr>
        </p:nvSpPr>
        <p:spPr/>
        <p:txBody>
          <a:bodyPr/>
          <a:lstStyle/>
          <a:p>
            <a:r>
              <a:rPr lang="en-US" smtClean="0"/>
              <a:t>Cryogenic Safety, Tom Peterson and John Weisend</a:t>
            </a:r>
            <a:endParaRPr lang="en-US"/>
          </a:p>
        </p:txBody>
      </p:sp>
      <p:sp>
        <p:nvSpPr>
          <p:cNvPr id="7" name="Slide Number Placeholder 3"/>
          <p:cNvSpPr>
            <a:spLocks noGrp="1"/>
          </p:cNvSpPr>
          <p:nvPr>
            <p:ph type="sldNum" sz="quarter" idx="12"/>
          </p:nvPr>
        </p:nvSpPr>
        <p:spPr/>
        <p:txBody>
          <a:bodyPr/>
          <a:lstStyle/>
          <a:p>
            <a:endParaRPr lang="en-US" smtClean="0"/>
          </a:p>
          <a:p>
            <a:fld id="{4C89EDE1-983E-3C49-88B5-D136997EF0A8}" type="slidenum">
              <a:rPr lang="en-US" smtClean="0"/>
              <a:pPr/>
              <a:t>7</a:t>
            </a:fld>
            <a:endParaRPr lang="en-US"/>
          </a:p>
        </p:txBody>
      </p:sp>
      <p:sp>
        <p:nvSpPr>
          <p:cNvPr id="233476"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450EAD86-7406-C34A-8286-5284126F1DDB}" type="slidenum">
              <a:rPr lang="en-US" sz="1200">
                <a:solidFill>
                  <a:srgbClr val="898989"/>
                </a:solidFill>
                <a:cs typeface="ＭＳ Ｐゴシック" charset="0"/>
              </a:rPr>
              <a:pPr algn="r"/>
              <a:t>7</a:t>
            </a:fld>
            <a:endParaRPr lang="en-US" sz="1400">
              <a:solidFill>
                <a:srgbClr val="898989"/>
              </a:solidFill>
              <a:cs typeface="ＭＳ Ｐゴシック"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comment about engineering</a:t>
            </a:r>
            <a:endParaRPr lang="en-US" dirty="0"/>
          </a:p>
        </p:txBody>
      </p:sp>
      <p:sp>
        <p:nvSpPr>
          <p:cNvPr id="6" name="Content Placeholder 5"/>
          <p:cNvSpPr>
            <a:spLocks noGrp="1"/>
          </p:cNvSpPr>
          <p:nvPr>
            <p:ph idx="1"/>
          </p:nvPr>
        </p:nvSpPr>
        <p:spPr/>
        <p:txBody>
          <a:bodyPr/>
          <a:lstStyle/>
          <a:p>
            <a:r>
              <a:rPr lang="en-US" dirty="0" smtClean="0"/>
              <a:t>Note that the previous slides showing some examples of </a:t>
            </a:r>
            <a:r>
              <a:rPr lang="en-US" dirty="0" err="1" smtClean="0"/>
              <a:t>cryomodule</a:t>
            </a:r>
            <a:r>
              <a:rPr lang="en-US" dirty="0" smtClean="0"/>
              <a:t> pipe sizing for emergency venting situations could have been placed in the </a:t>
            </a:r>
            <a:r>
              <a:rPr lang="en-US" dirty="0" err="1" smtClean="0"/>
              <a:t>cryomodule</a:t>
            </a:r>
            <a:r>
              <a:rPr lang="en-US" dirty="0" smtClean="0"/>
              <a:t> design lecture.  </a:t>
            </a:r>
          </a:p>
          <a:p>
            <a:r>
              <a:rPr lang="en-US" dirty="0" smtClean="0"/>
              <a:t>Off-design allowances and safety considerations are part of the design process!  </a:t>
            </a:r>
            <a:endParaRPr lang="en-US" dirty="0"/>
          </a:p>
        </p:txBody>
      </p:sp>
      <p:sp>
        <p:nvSpPr>
          <p:cNvPr id="2" name="Date Placeholder 1"/>
          <p:cNvSpPr>
            <a:spLocks noGrp="1"/>
          </p:cNvSpPr>
          <p:nvPr>
            <p:ph type="dt" sz="half"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D773699B-8798-5042-B360-67ED478D5C04}" type="slidenum">
              <a:rPr lang="en-US" smtClean="0"/>
              <a:pPr>
                <a:defRPr/>
              </a:pPr>
              <a:t>70</a:t>
            </a:fld>
            <a:endParaRPr lang="en-US"/>
          </a:p>
        </p:txBody>
      </p:sp>
    </p:spTree>
    <p:extLst>
      <p:ext uri="{BB962C8B-B14F-4D97-AF65-F5344CB8AC3E}">
        <p14:creationId xmlns:p14="http://schemas.microsoft.com/office/powerpoint/2010/main" val="2226774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smtClean="0">
                <a:cs typeface="+mj-cs"/>
              </a:rPr>
              <a:t>Subatmospheric systems</a:t>
            </a:r>
          </a:p>
        </p:txBody>
      </p:sp>
      <p:sp>
        <p:nvSpPr>
          <p:cNvPr id="415747" name="Rectangle 3"/>
          <p:cNvSpPr>
            <a:spLocks noGrp="1" noChangeArrowheads="1"/>
          </p:cNvSpPr>
          <p:nvPr>
            <p:ph type="body" idx="1"/>
          </p:nvPr>
        </p:nvSpPr>
        <p:spPr/>
        <p:txBody>
          <a:bodyPr/>
          <a:lstStyle/>
          <a:p>
            <a:pPr eaLnBrk="1" hangingPunct="1">
              <a:defRPr/>
            </a:pPr>
            <a:r>
              <a:rPr lang="en-US" smtClean="0">
                <a:cs typeface="+mn-cs"/>
              </a:rPr>
              <a:t>In cases where normal operation is subatmospheric, a rupture disk is generally preferred, since a valve may allow air to leak back into the system.  </a:t>
            </a:r>
          </a:p>
          <a:p>
            <a:pPr eaLnBrk="1" hangingPunct="1">
              <a:defRPr/>
            </a:pPr>
            <a:r>
              <a:rPr lang="en-US" smtClean="0">
                <a:cs typeface="+mn-cs"/>
              </a:rPr>
              <a:t>Back leakage must be prevented not only to avoid contamination of the helium during normal operation, but because frozen air in a vent line could block the relief flow path.</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AFDD4173-AA81-B74C-BE2A-0DE5341B9BC4}" type="slidenum">
              <a:rPr lang="en-US"/>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eaLnBrk="1" hangingPunct="1">
              <a:defRPr/>
            </a:pPr>
            <a:r>
              <a:rPr lang="en-US" sz="3200" smtClean="0">
                <a:cs typeface="+mj-cs"/>
              </a:rPr>
              <a:t>Crane Technical Paper #410 </a:t>
            </a:r>
            <a:r>
              <a:rPr lang="ja-JP" altLang="en-US" sz="3200" smtClean="0">
                <a:latin typeface="Arial"/>
                <a:cs typeface="+mj-cs"/>
              </a:rPr>
              <a:t>“</a:t>
            </a:r>
            <a:r>
              <a:rPr lang="en-US" sz="3200" smtClean="0">
                <a:cs typeface="+mj-cs"/>
              </a:rPr>
              <a:t>Flow of Fluids through Valves, Fittings, and Pipes</a:t>
            </a:r>
            <a:r>
              <a:rPr lang="ja-JP" altLang="en-US" sz="3200" smtClean="0">
                <a:latin typeface="Arial"/>
                <a:cs typeface="+mj-cs"/>
              </a:rPr>
              <a:t>”</a:t>
            </a:r>
            <a:r>
              <a:rPr lang="en-US" smtClean="0">
                <a:cs typeface="+mj-cs"/>
              </a:rPr>
              <a:t> </a:t>
            </a:r>
          </a:p>
        </p:txBody>
      </p:sp>
      <p:pic>
        <p:nvPicPr>
          <p:cNvPr id="150530" name="Picture 5" descr="CranePressureDropFormulas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1638"/>
            <a:ext cx="468788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758" name="Oval 6"/>
          <p:cNvSpPr>
            <a:spLocks noChangeArrowheads="1"/>
          </p:cNvSpPr>
          <p:nvPr/>
        </p:nvSpPr>
        <p:spPr bwMode="auto">
          <a:xfrm>
            <a:off x="2514600" y="5486400"/>
            <a:ext cx="1752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B74A4C00-0147-C541-8A22-5AC9E1D5215D}" type="slidenum">
              <a:rPr lang="en-US"/>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descr="CraneDarcyFormiul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30363"/>
            <a:ext cx="3886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4" name="Text Box 4"/>
          <p:cNvSpPr txBox="1">
            <a:spLocks noChangeArrowheads="1"/>
          </p:cNvSpPr>
          <p:nvPr/>
        </p:nvSpPr>
        <p:spPr bwMode="auto">
          <a:xfrm>
            <a:off x="1524000" y="2620963"/>
            <a:ext cx="647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1" hangingPunct="1">
              <a:defRPr/>
            </a:pPr>
            <a:r>
              <a:rPr lang="en-US" sz="1800">
                <a:latin typeface="Times New Roman" charset="0"/>
                <a:cs typeface="+mn-cs"/>
              </a:rPr>
              <a:t>Where </a:t>
            </a:r>
            <a:r>
              <a:rPr lang="en-US" sz="1800">
                <a:latin typeface="Times New Roman" charset="0"/>
                <a:cs typeface="+mn-cs"/>
                <a:sym typeface="Symbol" charset="0"/>
              </a:rPr>
              <a:t>P is pressure drop in psi,</a:t>
            </a:r>
            <a:r>
              <a:rPr lang="en-US" sz="1800">
                <a:latin typeface="Times New Roman" charset="0"/>
                <a:cs typeface="+mn-cs"/>
              </a:rPr>
              <a:t> V is the specific volume (in</a:t>
            </a:r>
            <a:r>
              <a:rPr lang="en-US" sz="1800" baseline="30000">
                <a:latin typeface="Times New Roman" charset="0"/>
                <a:cs typeface="+mn-cs"/>
              </a:rPr>
              <a:t>3</a:t>
            </a:r>
            <a:r>
              <a:rPr lang="en-US" sz="1800">
                <a:latin typeface="Times New Roman" charset="0"/>
                <a:cs typeface="+mn-cs"/>
              </a:rPr>
              <a:t>/lbm), K is the total resistance coefficient = fL/d so is dimensionless, W is the mass flow rate (lbm/hr), and d is the pipe inner diameter (in). </a:t>
            </a:r>
            <a:endParaRPr lang="en-US" sz="1800">
              <a:cs typeface="+mn-cs"/>
            </a:endParaRPr>
          </a:p>
        </p:txBody>
      </p:sp>
      <p:sp>
        <p:nvSpPr>
          <p:cNvPr id="588805" name="Rectangle 5"/>
          <p:cNvSpPr>
            <a:spLocks noGrp="1" noChangeArrowheads="1"/>
          </p:cNvSpPr>
          <p:nvPr>
            <p:ph type="title"/>
          </p:nvPr>
        </p:nvSpPr>
        <p:spPr/>
        <p:txBody>
          <a:bodyPr/>
          <a:lstStyle/>
          <a:p>
            <a:pPr eaLnBrk="1" hangingPunct="1">
              <a:defRPr/>
            </a:pPr>
            <a:r>
              <a:rPr lang="en-US" smtClean="0">
                <a:cs typeface="+mj-cs"/>
              </a:rPr>
              <a:t>For example from previous list</a:t>
            </a:r>
          </a:p>
        </p:txBody>
      </p:sp>
      <p:sp>
        <p:nvSpPr>
          <p:cNvPr id="588806" name="Text Box 6"/>
          <p:cNvSpPr txBox="1">
            <a:spLocks noChangeArrowheads="1"/>
          </p:cNvSpPr>
          <p:nvPr/>
        </p:nvSpPr>
        <p:spPr bwMode="auto">
          <a:xfrm>
            <a:off x="1508125" y="4148138"/>
            <a:ext cx="125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Compare to</a:t>
            </a:r>
          </a:p>
        </p:txBody>
      </p:sp>
      <p:pic>
        <p:nvPicPr>
          <p:cNvPr id="152581" name="Picture 7" descr="D'Arcy-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97300"/>
            <a:ext cx="353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8" name="Text Box 8"/>
          <p:cNvSpPr txBox="1">
            <a:spLocks noChangeArrowheads="1"/>
          </p:cNvSpPr>
          <p:nvPr/>
        </p:nvSpPr>
        <p:spPr bwMode="auto">
          <a:xfrm>
            <a:off x="1508125" y="4953000"/>
            <a:ext cx="61579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from slide 34 -- no unit conversions, and a different definition of </a:t>
            </a:r>
          </a:p>
          <a:p>
            <a:pPr>
              <a:defRPr/>
            </a:pPr>
            <a:r>
              <a:rPr lang="en-US" sz="1800">
                <a:latin typeface="Times New Roman" charset="0"/>
                <a:cs typeface="+mn-cs"/>
              </a:rPr>
              <a:t>friction factor.  Note!  Some sources define f based on hydraulic </a:t>
            </a:r>
          </a:p>
          <a:p>
            <a:pPr>
              <a:defRPr/>
            </a:pPr>
            <a:r>
              <a:rPr lang="en-US" sz="1800">
                <a:latin typeface="Times New Roman" charset="0"/>
                <a:cs typeface="+mn-cs"/>
              </a:rPr>
              <a:t>radius and some on diameter, a factor 4 difference for pipes!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115FBA24-A97C-7C47-9F65-979A56283FFF}" type="slidenum">
              <a:rPr lang="en-US"/>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685800" y="609600"/>
            <a:ext cx="7620000" cy="4038600"/>
          </a:xfrm>
        </p:spPr>
        <p:txBody>
          <a:bodyPr/>
          <a:lstStyle/>
          <a:p>
            <a:pPr eaLnBrk="1" hangingPunct="1">
              <a:defRPr/>
            </a:pPr>
            <a:r>
              <a:rPr lang="en-US" smtClean="0">
                <a:cs typeface="+mj-cs"/>
              </a:rPr>
              <a:t>An example from </a:t>
            </a:r>
            <a:br>
              <a:rPr lang="en-US" smtClean="0">
                <a:cs typeface="+mj-cs"/>
              </a:rPr>
            </a:br>
            <a:r>
              <a:rPr lang="en-US" sz="4000" smtClean="0">
                <a:cs typeface="+mj-cs"/>
              </a:rPr>
              <a:t>CGA S-1.3—2005 for evaluation of the discharge temperature and effective latent heat </a:t>
            </a:r>
            <a:br>
              <a:rPr lang="en-US" sz="4000" smtClean="0">
                <a:cs typeface="+mj-cs"/>
              </a:rPr>
            </a:br>
            <a:r>
              <a:rPr lang="en-US" sz="4000" smtClean="0">
                <a:cs typeface="+mj-cs"/>
              </a:rPr>
              <a:t>(or </a:t>
            </a:r>
            <a:r>
              <a:rPr lang="ja-JP" altLang="en-US" sz="4000" smtClean="0">
                <a:latin typeface="Arial"/>
                <a:cs typeface="+mj-cs"/>
              </a:rPr>
              <a:t>“</a:t>
            </a:r>
            <a:r>
              <a:rPr lang="en-US" sz="4000" smtClean="0">
                <a:cs typeface="+mj-cs"/>
              </a:rPr>
              <a:t>pseudo latent heat</a:t>
            </a:r>
            <a:r>
              <a:rPr lang="ja-JP" altLang="en-US" sz="4000" smtClean="0">
                <a:latin typeface="Arial"/>
                <a:cs typeface="+mj-cs"/>
              </a:rPr>
              <a:t>”</a:t>
            </a:r>
            <a:r>
              <a:rPr lang="en-US" sz="4000" smtClean="0">
                <a:cs typeface="+mj-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9CC4CAFF-C141-1746-8535-F0C2E06FCB4E}" type="slidenum">
              <a:rPr lang="en-US"/>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3" descr="CGApseudoLatentHeatAnal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59436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01" name="Oval 5"/>
          <p:cNvSpPr>
            <a:spLocks noChangeArrowheads="1"/>
          </p:cNvSpPr>
          <p:nvPr/>
        </p:nvSpPr>
        <p:spPr bwMode="auto">
          <a:xfrm>
            <a:off x="5562600" y="3886200"/>
            <a:ext cx="990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6102" name="Text Box 6"/>
          <p:cNvSpPr txBox="1">
            <a:spLocks noChangeArrowheads="1"/>
          </p:cNvSpPr>
          <p:nvPr/>
        </p:nvSpPr>
        <p:spPr bwMode="auto">
          <a:xfrm>
            <a:off x="6537325" y="3865563"/>
            <a:ext cx="21637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Maximum, so venting </a:t>
            </a:r>
          </a:p>
          <a:p>
            <a:pPr>
              <a:defRPr/>
            </a:pPr>
            <a:r>
              <a:rPr lang="en-US" sz="1600">
                <a:cs typeface="+mn-cs"/>
              </a:rPr>
              <a:t>temperature is about </a:t>
            </a:r>
          </a:p>
          <a:p>
            <a:pPr>
              <a:defRPr/>
            </a:pPr>
            <a:r>
              <a:rPr lang="en-US" sz="1600">
                <a:cs typeface="+mn-cs"/>
              </a:rPr>
              <a:t>5.40 K and effective </a:t>
            </a:r>
          </a:p>
          <a:p>
            <a:pPr>
              <a:defRPr/>
            </a:pPr>
            <a:r>
              <a:rPr lang="en-US" sz="1600">
                <a:cs typeface="+mn-cs"/>
              </a:rPr>
              <a:t>latent heat is 15.1 J/g</a:t>
            </a:r>
            <a:endParaRPr lang="en-US" sz="180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67AD0B66-2C02-A944-A138-81B85FEFA2AC}" type="slidenum">
              <a:rPr lang="en-US"/>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495800" y="990600"/>
            <a:ext cx="3810000" cy="4343400"/>
          </a:xfrm>
        </p:spPr>
        <p:txBody>
          <a:bodyPr/>
          <a:lstStyle/>
          <a:p>
            <a:pPr algn="l" eaLnBrk="1" hangingPunct="1">
              <a:defRPr/>
            </a:pPr>
            <a:r>
              <a:rPr lang="en-US" sz="2800" smtClean="0">
                <a:cs typeface="+mj-cs"/>
              </a:rPr>
              <a:t>Another source of pseudo latent heat -- a plot of effective latent heat of helium as a function of temperature and pressure from R.H. Kropschot, et. al., </a:t>
            </a:r>
            <a:r>
              <a:rPr lang="ja-JP" altLang="en-US" sz="2800" smtClean="0">
                <a:latin typeface="Arial"/>
                <a:cs typeface="+mj-cs"/>
              </a:rPr>
              <a:t>“</a:t>
            </a:r>
            <a:r>
              <a:rPr lang="en-US" sz="2800" smtClean="0">
                <a:cs typeface="+mj-cs"/>
              </a:rPr>
              <a:t>Technology of Liquid Helium,</a:t>
            </a:r>
            <a:r>
              <a:rPr lang="ja-JP" altLang="en-US" sz="2800" smtClean="0">
                <a:latin typeface="Arial"/>
                <a:cs typeface="+mj-cs"/>
              </a:rPr>
              <a:t>”</a:t>
            </a:r>
            <a:r>
              <a:rPr lang="en-US" sz="2800" smtClean="0">
                <a:cs typeface="+mj-cs"/>
              </a:rPr>
              <a:t> NBS Monograph 111 </a:t>
            </a:r>
          </a:p>
        </p:txBody>
      </p:sp>
      <p:pic>
        <p:nvPicPr>
          <p:cNvPr id="158722" name="Picture 3" descr="TechnologyLiqHePg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3836988"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82D9DD15-33DD-0245-9D7E-EB97A14CC43E}" type="slidenum">
              <a:rPr lang="en-US"/>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defRPr/>
            </a:pPr>
            <a:r>
              <a:rPr lang="en-US" sz="4000" smtClean="0">
                <a:cs typeface="+mj-cs"/>
              </a:rPr>
              <a:t>Fire relief sizing (CGA S-1.3—2005 paragraph 6.3.2) -- a suggestion</a:t>
            </a:r>
            <a:endParaRPr lang="en-US" smtClean="0">
              <a:cs typeface="+mj-cs"/>
            </a:endParaRPr>
          </a:p>
        </p:txBody>
      </p:sp>
      <p:sp>
        <p:nvSpPr>
          <p:cNvPr id="509955" name="Rectangle 3"/>
          <p:cNvSpPr>
            <a:spLocks noGrp="1" noChangeArrowheads="1"/>
          </p:cNvSpPr>
          <p:nvPr>
            <p:ph type="body" idx="1"/>
          </p:nvPr>
        </p:nvSpPr>
        <p:spPr/>
        <p:txBody>
          <a:bodyPr/>
          <a:lstStyle/>
          <a:p>
            <a:pPr eaLnBrk="1" hangingPunct="1">
              <a:lnSpc>
                <a:spcPct val="90000"/>
              </a:lnSpc>
              <a:defRPr/>
            </a:pPr>
            <a:r>
              <a:rPr lang="en-US" sz="2800" smtClean="0">
                <a:cs typeface="+mn-cs"/>
              </a:rPr>
              <a:t>I received a suggestion from an engineering note review panel at Fermilab with which I agree: </a:t>
            </a:r>
          </a:p>
          <a:p>
            <a:pPr lvl="1" eaLnBrk="1" hangingPunct="1">
              <a:lnSpc>
                <a:spcPct val="90000"/>
              </a:lnSpc>
              <a:defRPr/>
            </a:pPr>
            <a:r>
              <a:rPr lang="ja-JP" altLang="en-US" sz="2400" smtClean="0">
                <a:latin typeface="Arial"/>
              </a:rPr>
              <a:t>“</a:t>
            </a:r>
            <a:r>
              <a:rPr lang="en-US" sz="2400" smtClean="0"/>
              <a:t>For the fire condition, it is suggested that the argument be made that this case is identical to the loss of cryostat  vacuum since it is an uninsulated vessel. For an uninsulated vessel, the heat load to the vessel is driven by air condensation/freezing as opposed to insulated vessels considering a temperature gradient across the insulation resulting gas conduction. The fact that there is a fire externally does not affect the vessel since it is shielded from the radiation; only the resulting letting up of the cryostat vacuum and resulting condensation and/or freezing drives the relieving requirements.</a:t>
            </a:r>
            <a:r>
              <a:rPr lang="ja-JP" altLang="en-US" sz="2400" smtClean="0">
                <a:latin typeface="Arial"/>
              </a:rPr>
              <a:t>”</a:t>
            </a:r>
            <a:endParaRPr lang="en-US" sz="2400" smtClean="0"/>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4932A4A9-1E77-FD48-ACB2-C51B63A84704}" type="slidenum">
              <a:rPr lang="en-US"/>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5800" y="609600"/>
            <a:ext cx="7924800" cy="3657600"/>
          </a:xfrm>
        </p:spPr>
        <p:txBody>
          <a:bodyPr/>
          <a:lstStyle/>
          <a:p>
            <a:pPr eaLnBrk="1" hangingPunct="1">
              <a:defRPr/>
            </a:pPr>
            <a:r>
              <a:rPr lang="en-US" smtClean="0">
                <a:cs typeface="+mj-cs"/>
              </a:rPr>
              <a:t>Example from an engineering note analysis for a superconducting RF cavity vertical test dewar</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6" name="Footer Placeholder 5"/>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EAC09AC-1943-CF43-89AE-8153D6D55437}" type="slidenum">
              <a:rPr lang="en-US"/>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685800" y="457200"/>
            <a:ext cx="7772400" cy="685800"/>
          </a:xfrm>
        </p:spPr>
        <p:txBody>
          <a:bodyPr/>
          <a:lstStyle/>
          <a:p>
            <a:pPr eaLnBrk="1" hangingPunct="1">
              <a:defRPr/>
            </a:pPr>
            <a:r>
              <a:rPr lang="en-US" smtClean="0">
                <a:cs typeface="+mj-cs"/>
              </a:rPr>
              <a:t>Vertical Test System (VTS)</a:t>
            </a:r>
          </a:p>
        </p:txBody>
      </p:sp>
      <p:pic>
        <p:nvPicPr>
          <p:cNvPr id="164866" name="Picture 4" descr="VTS2sche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20775"/>
            <a:ext cx="78486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3E67AA3E-4143-5D47-A437-A32893DB885A}" type="slidenum">
              <a:rPr lang="en-US"/>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457200"/>
            <a:ext cx="7772400" cy="762000"/>
          </a:xfrm>
        </p:spPr>
        <p:txBody>
          <a:bodyPr/>
          <a:lstStyle/>
          <a:p>
            <a:r>
              <a:rPr lang="en-US" dirty="0" smtClean="0"/>
              <a:t>Fire Hazard</a:t>
            </a:r>
            <a:endParaRPr lang="en-US" dirty="0"/>
          </a:p>
        </p:txBody>
      </p:sp>
      <p:sp>
        <p:nvSpPr>
          <p:cNvPr id="235523" name="Content Placeholder 2"/>
          <p:cNvSpPr>
            <a:spLocks noGrp="1"/>
          </p:cNvSpPr>
          <p:nvPr>
            <p:ph idx="1"/>
          </p:nvPr>
        </p:nvSpPr>
        <p:spPr>
          <a:xfrm>
            <a:off x="685800" y="1295400"/>
            <a:ext cx="7772400" cy="4800600"/>
          </a:xfrm>
        </p:spPr>
        <p:txBody>
          <a:bodyPr/>
          <a:lstStyle/>
          <a:p>
            <a:r>
              <a:rPr lang="en-US" sz="2400" dirty="0" smtClean="0"/>
              <a:t>Flammable cryogenic gases like H2 can burn or explode</a:t>
            </a:r>
          </a:p>
          <a:p>
            <a:r>
              <a:rPr lang="en-US" sz="2400" dirty="0" smtClean="0"/>
              <a:t>Hydrogen is colorless, odorless, non-toxic, highly flammable and explosive in the presence of air or oxygen in the right concentration.  It forms a flammable mixture when it exists at 4 to 74%.  Hydrogen, since it is lighter than air, will tend to form pockets of gas along ceilings, which can lead to an explosion or fire hazard. </a:t>
            </a:r>
          </a:p>
          <a:p>
            <a:r>
              <a:rPr lang="en-US" sz="2400" dirty="0" smtClean="0"/>
              <a:t>A flashing or rotating blue light is used at </a:t>
            </a:r>
            <a:r>
              <a:rPr lang="en-US" sz="2400" dirty="0" err="1" smtClean="0"/>
              <a:t>Fermilab</a:t>
            </a:r>
            <a:r>
              <a:rPr lang="en-US" sz="2400" dirty="0" smtClean="0"/>
              <a:t> to indicate that hydrogen is present in experimental apparatus in the area.  Typically other institutions will also provide similar warning signals.  </a:t>
            </a:r>
          </a:p>
          <a:p>
            <a:r>
              <a:rPr lang="en-US" sz="2400" dirty="0" smtClean="0"/>
              <a:t>Further training is required for qualification for working with hydrogen </a:t>
            </a:r>
            <a:endParaRPr lang="en-US" sz="2400" dirty="0"/>
          </a:p>
        </p:txBody>
      </p:sp>
      <p:sp>
        <p:nvSpPr>
          <p:cNvPr id="5" name="Date Placeholder 1"/>
          <p:cNvSpPr>
            <a:spLocks noGrp="1"/>
          </p:cNvSpPr>
          <p:nvPr>
            <p:ph type="dt" sz="half" idx="10"/>
          </p:nvPr>
        </p:nvSpPr>
        <p:spPr/>
        <p:txBody>
          <a:bodyPr/>
          <a:lstStyle/>
          <a:p>
            <a:r>
              <a:rPr lang="en-US" smtClean="0"/>
              <a:t>USPAS,         January, 2017</a:t>
            </a:r>
            <a:endParaRPr lang="en-US"/>
          </a:p>
        </p:txBody>
      </p:sp>
      <p:sp>
        <p:nvSpPr>
          <p:cNvPr id="6" name="Footer Placeholder 2"/>
          <p:cNvSpPr>
            <a:spLocks noGrp="1"/>
          </p:cNvSpPr>
          <p:nvPr>
            <p:ph type="ftr" sz="quarter" idx="11"/>
          </p:nvPr>
        </p:nvSpPr>
        <p:spPr/>
        <p:txBody>
          <a:bodyPr/>
          <a:lstStyle/>
          <a:p>
            <a:r>
              <a:rPr lang="en-US" smtClean="0"/>
              <a:t>Cryogenic Safety, Tom Peterson and John Weisend</a:t>
            </a:r>
            <a:endParaRPr lang="en-US"/>
          </a:p>
        </p:txBody>
      </p:sp>
      <p:sp>
        <p:nvSpPr>
          <p:cNvPr id="7" name="Slide Number Placeholder 3"/>
          <p:cNvSpPr>
            <a:spLocks noGrp="1"/>
          </p:cNvSpPr>
          <p:nvPr>
            <p:ph type="sldNum" sz="quarter" idx="12"/>
          </p:nvPr>
        </p:nvSpPr>
        <p:spPr/>
        <p:txBody>
          <a:bodyPr/>
          <a:lstStyle/>
          <a:p>
            <a:endParaRPr lang="en-US" smtClean="0"/>
          </a:p>
          <a:p>
            <a:fld id="{004B9775-0AAE-8D41-8042-EF3796DD5C94}" type="slidenum">
              <a:rPr lang="en-US" smtClean="0"/>
              <a:pPr/>
              <a:t>8</a:t>
            </a:fld>
            <a:endParaRPr lang="en-US"/>
          </a:p>
        </p:txBody>
      </p:sp>
      <p:sp>
        <p:nvSpPr>
          <p:cNvPr id="235524"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B314581D-33E2-4146-93E8-93F555C826C8}" type="slidenum">
              <a:rPr lang="en-US" sz="1200">
                <a:solidFill>
                  <a:srgbClr val="898989"/>
                </a:solidFill>
                <a:cs typeface="ＭＳ Ｐゴシック" charset="0"/>
              </a:rPr>
              <a:pPr algn="r"/>
              <a:t>8</a:t>
            </a:fld>
            <a:endParaRPr lang="en-US" sz="1400">
              <a:solidFill>
                <a:srgbClr val="898989"/>
              </a:solidFill>
              <a:cs typeface="ＭＳ Ｐゴシック"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3" descr="VentingExampleAir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2400"/>
            <a:ext cx="60690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6" name="Text Box 4"/>
          <p:cNvSpPr txBox="1">
            <a:spLocks noChangeArrowheads="1"/>
          </p:cNvSpPr>
          <p:nvPr/>
        </p:nvSpPr>
        <p:spPr bwMode="auto">
          <a:xfrm>
            <a:off x="6537325" y="4000500"/>
            <a:ext cx="1620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From CGA S-1.3</a:t>
            </a:r>
            <a:endParaRPr lang="en-US" sz="1800">
              <a:cs typeface="+mn-cs"/>
            </a:endParaRPr>
          </a:p>
        </p:txBody>
      </p:sp>
      <p:sp>
        <p:nvSpPr>
          <p:cNvPr id="515077" name="Line 5"/>
          <p:cNvSpPr>
            <a:spLocks noChangeShapeType="1"/>
          </p:cNvSpPr>
          <p:nvPr/>
        </p:nvSpPr>
        <p:spPr bwMode="auto">
          <a:xfrm flipH="1">
            <a:off x="6096000" y="4191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5078" name="Text Box 6"/>
          <p:cNvSpPr txBox="1">
            <a:spLocks noChangeArrowheads="1"/>
          </p:cNvSpPr>
          <p:nvPr/>
        </p:nvSpPr>
        <p:spPr bwMode="auto">
          <a:xfrm>
            <a:off x="5181600" y="2843213"/>
            <a:ext cx="3160713"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From an analysis like on slide 75 </a:t>
            </a:r>
          </a:p>
          <a:p>
            <a:pPr>
              <a:defRPr/>
            </a:pPr>
            <a:r>
              <a:rPr lang="en-US" sz="1600">
                <a:cs typeface="+mn-cs"/>
              </a:rPr>
              <a:t>to obtain effective latent heat</a:t>
            </a:r>
            <a:r>
              <a:rPr lang="en-US" sz="1800">
                <a:cs typeface="+mn-cs"/>
              </a:rPr>
              <a:t> </a:t>
            </a:r>
          </a:p>
        </p:txBody>
      </p:sp>
      <p:sp>
        <p:nvSpPr>
          <p:cNvPr id="515079" name="Line 7"/>
          <p:cNvSpPr>
            <a:spLocks noChangeShapeType="1"/>
          </p:cNvSpPr>
          <p:nvPr/>
        </p:nvSpPr>
        <p:spPr bwMode="auto">
          <a:xfrm flipH="1">
            <a:off x="2438400" y="3048000"/>
            <a:ext cx="2895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5080" name="Text Box 8"/>
          <p:cNvSpPr txBox="1">
            <a:spLocks noChangeArrowheads="1"/>
          </p:cNvSpPr>
          <p:nvPr/>
        </p:nvSpPr>
        <p:spPr bwMode="auto">
          <a:xfrm>
            <a:off x="6232525" y="685800"/>
            <a:ext cx="21780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Note comparison of </a:t>
            </a:r>
          </a:p>
          <a:p>
            <a:pPr>
              <a:defRPr/>
            </a:pPr>
            <a:r>
              <a:rPr lang="en-US" sz="1600">
                <a:cs typeface="+mn-cs"/>
              </a:rPr>
              <a:t>loss of cavity vacuum </a:t>
            </a:r>
          </a:p>
          <a:p>
            <a:pPr>
              <a:defRPr/>
            </a:pPr>
            <a:r>
              <a:rPr lang="en-US" sz="1600">
                <a:cs typeface="+mn-cs"/>
              </a:rPr>
              <a:t>with condensation on </a:t>
            </a:r>
          </a:p>
          <a:p>
            <a:pPr>
              <a:defRPr/>
            </a:pPr>
            <a:r>
              <a:rPr lang="en-US" sz="1600">
                <a:cs typeface="+mn-cs"/>
              </a:rPr>
              <a:t>smaller area of bare </a:t>
            </a:r>
          </a:p>
          <a:p>
            <a:pPr>
              <a:defRPr/>
            </a:pPr>
            <a:r>
              <a:rPr lang="en-US" sz="1600">
                <a:cs typeface="+mn-cs"/>
              </a:rPr>
              <a:t>metal to loss of </a:t>
            </a:r>
          </a:p>
          <a:p>
            <a:pPr>
              <a:defRPr/>
            </a:pPr>
            <a:r>
              <a:rPr lang="en-US" sz="1600">
                <a:cs typeface="+mn-cs"/>
              </a:rPr>
              <a:t>insulating vacuum </a:t>
            </a:r>
          </a:p>
          <a:p>
            <a:pPr>
              <a:defRPr/>
            </a:pPr>
            <a:r>
              <a:rPr lang="en-US" sz="1600">
                <a:cs typeface="+mn-cs"/>
              </a:rPr>
              <a:t>with smaller heat flux </a:t>
            </a:r>
          </a:p>
          <a:p>
            <a:pPr>
              <a:defRPr/>
            </a:pPr>
            <a:r>
              <a:rPr lang="en-US" sz="1600">
                <a:cs typeface="+mn-cs"/>
              </a:rPr>
              <a:t>on larger area. </a:t>
            </a:r>
            <a:endParaRPr lang="en-US" sz="1800">
              <a:cs typeface="+mn-cs"/>
            </a:endParaRP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4" name="Slide Number Placeholder 3"/>
          <p:cNvSpPr>
            <a:spLocks noGrp="1"/>
          </p:cNvSpPr>
          <p:nvPr>
            <p:ph type="sldNum" sz="quarter" idx="12"/>
          </p:nvPr>
        </p:nvSpPr>
        <p:spPr/>
        <p:txBody>
          <a:bodyPr/>
          <a:lstStyle/>
          <a:p>
            <a:pPr>
              <a:defRPr/>
            </a:pPr>
            <a:fld id="{04AA143E-0605-B44A-80E6-D93E117380CD}" type="slidenum">
              <a:rPr lang="en-US"/>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ParallelPlate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28700"/>
            <a:ext cx="81788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2115" name="Rectangle 3"/>
          <p:cNvSpPr>
            <a:spLocks noGrp="1" noChangeArrowheads="1"/>
          </p:cNvSpPr>
          <p:nvPr>
            <p:ph type="title"/>
          </p:nvPr>
        </p:nvSpPr>
        <p:spPr>
          <a:xfrm>
            <a:off x="685800" y="457200"/>
            <a:ext cx="7772400" cy="914400"/>
          </a:xfrm>
        </p:spPr>
        <p:txBody>
          <a:bodyPr/>
          <a:lstStyle/>
          <a:p>
            <a:pPr eaLnBrk="1" hangingPunct="1">
              <a:defRPr/>
            </a:pPr>
            <a:r>
              <a:rPr lang="en-US" sz="3600" smtClean="0">
                <a:cs typeface="+mj-cs"/>
              </a:rPr>
              <a:t>Fermilab parallel plate vacuum relief</a:t>
            </a:r>
            <a:r>
              <a:rPr lang="en-US" smtClean="0">
                <a:cs typeface="+mj-cs"/>
              </a:rPr>
              <a:t>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015DAA67-57D4-5346-B8A1-66E52E558FBA}" type="slidenum">
              <a:rPr lang="en-US"/>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smtClean="0">
                <a:cs typeface="+mj-cs"/>
              </a:rPr>
              <a:t>Vacuum relief </a:t>
            </a:r>
          </a:p>
        </p:txBody>
      </p:sp>
      <p:sp>
        <p:nvSpPr>
          <p:cNvPr id="604163" name="Rectangle 3"/>
          <p:cNvSpPr>
            <a:spLocks noGrp="1" noChangeArrowheads="1"/>
          </p:cNvSpPr>
          <p:nvPr>
            <p:ph type="body" idx="1"/>
          </p:nvPr>
        </p:nvSpPr>
        <p:spPr/>
        <p:txBody>
          <a:bodyPr/>
          <a:lstStyle/>
          <a:p>
            <a:pPr eaLnBrk="1" hangingPunct="1">
              <a:lnSpc>
                <a:spcPct val="90000"/>
              </a:lnSpc>
              <a:defRPr/>
            </a:pPr>
            <a:r>
              <a:rPr lang="en-US" smtClean="0">
                <a:cs typeface="+mn-cs"/>
              </a:rPr>
              <a:t>Typically very low pressure </a:t>
            </a:r>
          </a:p>
          <a:p>
            <a:pPr lvl="1" eaLnBrk="1" hangingPunct="1">
              <a:lnSpc>
                <a:spcPct val="90000"/>
              </a:lnSpc>
              <a:defRPr/>
            </a:pPr>
            <a:r>
              <a:rPr lang="en-US" smtClean="0"/>
              <a:t>Vacuum vessel not a code-stamped pressure vessel, so &lt; 0.5 - 1 atm MAWP </a:t>
            </a:r>
          </a:p>
          <a:p>
            <a:pPr lvl="1" eaLnBrk="1" hangingPunct="1">
              <a:lnSpc>
                <a:spcPct val="90000"/>
              </a:lnSpc>
              <a:defRPr/>
            </a:pPr>
            <a:r>
              <a:rPr lang="en-US" smtClean="0"/>
              <a:t>Flow may be subsonic </a:t>
            </a:r>
          </a:p>
          <a:p>
            <a:pPr lvl="1" eaLnBrk="1" hangingPunct="1">
              <a:lnSpc>
                <a:spcPct val="90000"/>
              </a:lnSpc>
              <a:defRPr/>
            </a:pPr>
            <a:r>
              <a:rPr lang="en-US" smtClean="0"/>
              <a:t>Valve not officially approved </a:t>
            </a:r>
          </a:p>
          <a:p>
            <a:pPr lvl="1" eaLnBrk="1" hangingPunct="1">
              <a:lnSpc>
                <a:spcPct val="90000"/>
              </a:lnSpc>
              <a:defRPr/>
            </a:pPr>
            <a:r>
              <a:rPr lang="en-US" smtClean="0"/>
              <a:t>Sizing may be difficult, must be conservative </a:t>
            </a:r>
          </a:p>
          <a:p>
            <a:pPr eaLnBrk="1" hangingPunct="1">
              <a:lnSpc>
                <a:spcPct val="90000"/>
              </a:lnSpc>
              <a:defRPr/>
            </a:pPr>
            <a:r>
              <a:rPr lang="en-US" smtClean="0">
                <a:cs typeface="+mn-cs"/>
              </a:rPr>
              <a:t>But the most difficult task may be deciding on the worst-case incident for which the vacuum valve must be sized </a:t>
            </a:r>
          </a:p>
        </p:txBody>
      </p:sp>
      <p:sp>
        <p:nvSpPr>
          <p:cNvPr id="2" name="Date Placeholder 1"/>
          <p:cNvSpPr>
            <a:spLocks noGrp="1"/>
          </p:cNvSpPr>
          <p:nvPr>
            <p:ph type="dt" sz="quarter" idx="10"/>
          </p:nvPr>
        </p:nvSpPr>
        <p:spPr/>
        <p:txBody>
          <a:bodyPr/>
          <a:lstStyle/>
          <a:p>
            <a:pPr>
              <a:defRPr/>
            </a:pPr>
            <a:r>
              <a:rPr lang="en-US" smtClean="0"/>
              <a:t>USPAS,         January, 2017</a:t>
            </a:r>
            <a:endParaRPr lang="en-US"/>
          </a:p>
        </p:txBody>
      </p:sp>
      <p:sp>
        <p:nvSpPr>
          <p:cNvPr id="3" name="Footer Placeholder 2"/>
          <p:cNvSpPr>
            <a:spLocks noGrp="1"/>
          </p:cNvSpPr>
          <p:nvPr>
            <p:ph type="ftr" sz="quarter" idx="11"/>
          </p:nvPr>
        </p:nvSpPr>
        <p:spPr/>
        <p:txBody>
          <a:bodyPr/>
          <a:lstStyle/>
          <a:p>
            <a:pPr>
              <a:defRPr/>
            </a:pPr>
            <a:r>
              <a:rPr lang="en-US" smtClean="0"/>
              <a:t>Cryogenic Safety, Tom Peterson and John Weisend</a:t>
            </a:r>
            <a:endParaRPr lang="en-US"/>
          </a:p>
        </p:txBody>
      </p:sp>
      <p:sp>
        <p:nvSpPr>
          <p:cNvPr id="7" name="Slide Number Placeholder 6"/>
          <p:cNvSpPr>
            <a:spLocks noGrp="1"/>
          </p:cNvSpPr>
          <p:nvPr>
            <p:ph type="sldNum" sz="quarter" idx="12"/>
          </p:nvPr>
        </p:nvSpPr>
        <p:spPr/>
        <p:txBody>
          <a:bodyPr/>
          <a:lstStyle/>
          <a:p>
            <a:pPr>
              <a:defRPr/>
            </a:pPr>
            <a:fld id="{FD605646-4511-0C41-AA3E-5C6F76782E3F}" type="slidenum">
              <a:rPr lang="en-US"/>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ODH analysis</a:t>
            </a:r>
            <a:endParaRPr lang="en-US" dirty="0"/>
          </a:p>
        </p:txBody>
      </p:sp>
      <p:sp>
        <p:nvSpPr>
          <p:cNvPr id="3" name="Content Placeholder 2"/>
          <p:cNvSpPr>
            <a:spLocks noGrp="1"/>
          </p:cNvSpPr>
          <p:nvPr>
            <p:ph idx="1"/>
          </p:nvPr>
        </p:nvSpPr>
        <p:spPr/>
        <p:txBody>
          <a:bodyPr/>
          <a:lstStyle/>
          <a:p>
            <a:r>
              <a:rPr lang="en-US" dirty="0" smtClean="0"/>
              <a:t>Reference:  </a:t>
            </a:r>
            <a:r>
              <a:rPr lang="en-US" dirty="0" err="1" smtClean="0"/>
              <a:t>Fermilab</a:t>
            </a:r>
            <a:r>
              <a:rPr lang="en-US" dirty="0" smtClean="0"/>
              <a:t> ES&amp;H manual (FESHM) Chapter 5064 </a:t>
            </a:r>
          </a:p>
          <a:p>
            <a:endParaRPr lang="en-US" dirty="0"/>
          </a:p>
        </p:txBody>
      </p:sp>
      <p:sp>
        <p:nvSpPr>
          <p:cNvPr id="4" name="Date Placeholder 3"/>
          <p:cNvSpPr>
            <a:spLocks noGrp="1"/>
          </p:cNvSpPr>
          <p:nvPr>
            <p:ph type="dt" sz="half" idx="10"/>
          </p:nvPr>
        </p:nvSpPr>
        <p:spPr/>
        <p:txBody>
          <a:bodyPr/>
          <a:lstStyle/>
          <a:p>
            <a:pPr>
              <a:defRPr/>
            </a:pPr>
            <a:r>
              <a:rPr lang="en-US" smtClean="0"/>
              <a:t>USPAS,         January, 2017</a:t>
            </a:r>
            <a:endParaRPr lang="en-US" dirty="0"/>
          </a:p>
        </p:txBody>
      </p:sp>
      <p:sp>
        <p:nvSpPr>
          <p:cNvPr id="5" name="Footer Placeholder 4"/>
          <p:cNvSpPr>
            <a:spLocks noGrp="1"/>
          </p:cNvSpPr>
          <p:nvPr>
            <p:ph type="ftr" sz="quarter" idx="11"/>
          </p:nvPr>
        </p:nvSpPr>
        <p:spPr/>
        <p:txBody>
          <a:body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83</a:t>
            </a:fld>
            <a:endParaRPr lang="en-US"/>
          </a:p>
        </p:txBody>
      </p:sp>
    </p:spTree>
    <p:extLst>
      <p:ext uri="{BB962C8B-B14F-4D97-AF65-F5344CB8AC3E}">
        <p14:creationId xmlns:p14="http://schemas.microsoft.com/office/powerpoint/2010/main" val="641675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685800" y="457200"/>
            <a:ext cx="7772400" cy="609600"/>
          </a:xfrm>
        </p:spPr>
        <p:txBody>
          <a:bodyPr/>
          <a:lstStyle/>
          <a:p>
            <a:r>
              <a:rPr lang="en-US" dirty="0">
                <a:ea typeface="ＭＳ Ｐゴシック" charset="0"/>
                <a:cs typeface="ＭＳ Ｐゴシック" charset="0"/>
              </a:rPr>
              <a:t>Oxygen Deficiency Hazards</a:t>
            </a:r>
          </a:p>
        </p:txBody>
      </p:sp>
      <p:sp>
        <p:nvSpPr>
          <p:cNvPr id="2" name="Content Placeholder 1"/>
          <p:cNvSpPr>
            <a:spLocks noGrp="1"/>
          </p:cNvSpPr>
          <p:nvPr>
            <p:ph idx="1"/>
          </p:nvPr>
        </p:nvSpPr>
        <p:spPr>
          <a:xfrm>
            <a:off x="685800" y="1143000"/>
            <a:ext cx="7772400" cy="4876800"/>
          </a:xfrm>
        </p:spPr>
        <p:txBody>
          <a:bodyPr/>
          <a:lstStyle/>
          <a:p>
            <a:pPr marL="273050" indent="-273050" eaLnBrk="1" hangingPunct="1">
              <a:buClr>
                <a:srgbClr val="1B587C"/>
              </a:buClr>
            </a:pPr>
            <a:r>
              <a:rPr lang="en-US" sz="2400" dirty="0">
                <a:ea typeface="ＭＳ Ｐゴシック" charset="0"/>
                <a:cs typeface="ＭＳ Ｐゴシック" charset="0"/>
              </a:rPr>
              <a:t>Gases used in cryogenic systems such as He, N</a:t>
            </a:r>
            <a:r>
              <a:rPr lang="en-US" sz="2400" baseline="-25000" dirty="0">
                <a:ea typeface="ＭＳ Ｐゴシック" charset="0"/>
                <a:cs typeface="ＭＳ Ｐゴシック" charset="0"/>
              </a:rPr>
              <a:t>2</a:t>
            </a:r>
            <a:r>
              <a:rPr lang="en-US" sz="2400" dirty="0">
                <a:ea typeface="ＭＳ Ｐゴシック" charset="0"/>
                <a:cs typeface="ＭＳ Ｐゴシック" charset="0"/>
              </a:rPr>
              <a:t>, </a:t>
            </a:r>
            <a:r>
              <a:rPr lang="en-US" sz="2400" dirty="0" err="1">
                <a:ea typeface="ＭＳ Ｐゴシック" charset="0"/>
                <a:cs typeface="ＭＳ Ｐゴシック" charset="0"/>
              </a:rPr>
              <a:t>Ar</a:t>
            </a:r>
            <a:r>
              <a:rPr lang="en-US" sz="2400" dirty="0">
                <a:ea typeface="ＭＳ Ｐゴシック" charset="0"/>
                <a:cs typeface="ＭＳ Ｐゴシック" charset="0"/>
              </a:rPr>
              <a:t>, H</a:t>
            </a:r>
            <a:r>
              <a:rPr lang="en-US" sz="2400" baseline="-25000" dirty="0">
                <a:ea typeface="ＭＳ Ｐゴシック" charset="0"/>
                <a:cs typeface="ＭＳ Ｐゴシック" charset="0"/>
              </a:rPr>
              <a:t>2</a:t>
            </a:r>
            <a:r>
              <a:rPr lang="en-US" sz="2400" dirty="0">
                <a:ea typeface="ＭＳ Ｐゴシック" charset="0"/>
                <a:cs typeface="ＭＳ Ｐゴシック" charset="0"/>
              </a:rPr>
              <a:t> can displace oxygen in an area causing the area to be unsafe for human life</a:t>
            </a:r>
          </a:p>
          <a:p>
            <a:pPr marL="639763" lvl="1" indent="-246063" eaLnBrk="1" hangingPunct="1"/>
            <a:r>
              <a:rPr lang="en-US" sz="2000" dirty="0">
                <a:ea typeface="ＭＳ Ｐゴシック" charset="0"/>
              </a:rPr>
              <a:t>Any oxygen concentration less that 19.5 % is considered oxygen deficient (OSHA)</a:t>
            </a:r>
          </a:p>
          <a:p>
            <a:pPr marL="273050" indent="-273050" eaLnBrk="1" hangingPunct="1">
              <a:buClr>
                <a:srgbClr val="1B587C"/>
              </a:buClr>
            </a:pPr>
            <a:r>
              <a:rPr lang="en-US" sz="2400" dirty="0">
                <a:ea typeface="ＭＳ Ｐゴシック" charset="0"/>
                <a:cs typeface="ＭＳ Ｐゴシック" charset="0"/>
              </a:rPr>
              <a:t>There are several aspects to this problem</a:t>
            </a:r>
          </a:p>
          <a:p>
            <a:pPr marL="639763" lvl="1" indent="-246063" eaLnBrk="1" hangingPunct="1"/>
            <a:r>
              <a:rPr lang="en-US" sz="2000" dirty="0">
                <a:ea typeface="ＭＳ Ｐゴシック" charset="0"/>
              </a:rPr>
              <a:t>Large volume changes from cryogenic liquids to room temperatures gases</a:t>
            </a:r>
          </a:p>
          <a:p>
            <a:pPr marL="639763" lvl="1" indent="-246063" eaLnBrk="1" hangingPunct="1"/>
            <a:r>
              <a:rPr lang="en-US" sz="2000" dirty="0">
                <a:ea typeface="ＭＳ Ｐゴシック" charset="0"/>
              </a:rPr>
              <a:t>Little or no warning of the hazard at sufficiently low  O</a:t>
            </a:r>
            <a:r>
              <a:rPr lang="en-US" sz="2000" baseline="-25000" dirty="0">
                <a:ea typeface="ＭＳ Ｐゴシック" charset="0"/>
              </a:rPr>
              <a:t>2</a:t>
            </a:r>
            <a:r>
              <a:rPr lang="en-US" sz="2000" dirty="0">
                <a:ea typeface="ＭＳ Ｐゴシック" charset="0"/>
              </a:rPr>
              <a:t> concentrations</a:t>
            </a:r>
          </a:p>
          <a:p>
            <a:pPr marL="639763" lvl="1" indent="-246063" eaLnBrk="1" hangingPunct="1"/>
            <a:r>
              <a:rPr lang="en-US" sz="2000" dirty="0">
                <a:ea typeface="ＭＳ Ｐゴシック" charset="0"/>
              </a:rPr>
              <a:t>Consequences can easily be fatal</a:t>
            </a:r>
          </a:p>
          <a:p>
            <a:pPr marL="273050" indent="-273050" eaLnBrk="1" hangingPunct="1">
              <a:buClr>
                <a:srgbClr val="1B587C"/>
              </a:buClr>
            </a:pPr>
            <a:r>
              <a:rPr lang="en-US" sz="2400" u="sng" dirty="0">
                <a:ea typeface="ＭＳ Ｐゴシック" charset="0"/>
                <a:cs typeface="ＭＳ Ｐゴシック" charset="0"/>
              </a:rPr>
              <a:t>This is not just a problem in large cryogenic installations</a:t>
            </a:r>
          </a:p>
          <a:p>
            <a:pPr marL="639763" lvl="1" indent="-246063" eaLnBrk="1" hangingPunct="1">
              <a:buClr>
                <a:srgbClr val="1B587C"/>
              </a:buClr>
            </a:pPr>
            <a:r>
              <a:rPr lang="en-US" sz="2000" dirty="0">
                <a:ea typeface="ＭＳ Ｐゴシック" charset="0"/>
              </a:rPr>
              <a:t>It can easily be a problem in small labs and university settings – in fact, complacency  in smaller settings may be an added risk </a:t>
            </a:r>
            <a:r>
              <a:rPr lang="en-US" sz="2000" dirty="0" smtClean="0">
                <a:ea typeface="ＭＳ Ｐゴシック" charset="0"/>
              </a:rPr>
              <a:t>factor</a:t>
            </a:r>
            <a:endParaRPr lang="en-US" sz="2000" dirty="0">
              <a:ea typeface="ＭＳ Ｐゴシック" charset="0"/>
            </a:endParaRPr>
          </a:p>
        </p:txBody>
      </p:sp>
      <p:sp>
        <p:nvSpPr>
          <p:cNvPr id="12294"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dirty="0" smtClean="0">
                <a:solidFill>
                  <a:srgbClr val="064308"/>
                </a:solidFill>
                <a:latin typeface="+mn-lt"/>
              </a:rPr>
              <a:t>Cryogenic Safety, Tom Peterson and John </a:t>
            </a:r>
            <a:r>
              <a:rPr lang="en-US" dirty="0" err="1" smtClean="0">
                <a:solidFill>
                  <a:srgbClr val="064308"/>
                </a:solidFill>
                <a:latin typeface="+mn-lt"/>
              </a:rPr>
              <a:t>Weisend</a:t>
            </a:r>
            <a:endParaRPr lang="en-US" dirty="0">
              <a:solidFill>
                <a:srgbClr val="064308"/>
              </a:solidFill>
              <a:latin typeface="+mn-lt"/>
            </a:endParaRPr>
          </a:p>
        </p:txBody>
      </p:sp>
      <p:sp>
        <p:nvSpPr>
          <p:cNvPr id="12293"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DDF72ECC-232F-374B-8263-97D1B78A6334}" type="slidenum">
              <a:rPr lang="en-US">
                <a:solidFill>
                  <a:srgbClr val="064308"/>
                </a:solidFill>
                <a:latin typeface="+mn-lt"/>
              </a:rPr>
              <a:pPr/>
              <a:t>84</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r>
              <a:rPr lang="en-US">
                <a:ea typeface="ＭＳ Ｐゴシック" charset="0"/>
                <a:cs typeface="ＭＳ Ｐゴシック" charset="0"/>
              </a:rPr>
              <a:t>Oxygen Deficiency Hazards</a:t>
            </a:r>
          </a:p>
        </p:txBody>
      </p:sp>
      <p:sp>
        <p:nvSpPr>
          <p:cNvPr id="13314" name="Content Placeholder 1"/>
          <p:cNvSpPr>
            <a:spLocks noGrp="1"/>
          </p:cNvSpPr>
          <p:nvPr>
            <p:ph idx="1"/>
          </p:nvPr>
        </p:nvSpPr>
        <p:spPr/>
        <p:txBody>
          <a:bodyPr/>
          <a:lstStyle/>
          <a:p>
            <a:r>
              <a:rPr lang="en-US">
                <a:ea typeface="ＭＳ Ｐゴシック" charset="0"/>
                <a:cs typeface="ＭＳ Ｐゴシック" charset="0"/>
              </a:rPr>
              <a:t>Recall the large volume increase between a cryogenic liquid and its gas at 300 K and 1 atmosphere</a:t>
            </a:r>
          </a:p>
          <a:p>
            <a:r>
              <a:rPr lang="en-US" sz="2400">
                <a:ea typeface="ＭＳ Ｐゴシック" charset="0"/>
                <a:cs typeface="ＭＳ Ｐゴシック" charset="0"/>
              </a:rPr>
              <a:t>Even small amounts of  liquid can be a hazard is the if released into a small enough volume e.g. small rooms, elevators or cars</a:t>
            </a:r>
          </a:p>
          <a:p>
            <a:r>
              <a:rPr lang="en-US" sz="2400">
                <a:ea typeface="ＭＳ Ｐゴシック" charset="0"/>
                <a:cs typeface="ＭＳ Ｐゴシック" charset="0"/>
              </a:rPr>
              <a:t>For example 160 liters of LN</a:t>
            </a:r>
            <a:r>
              <a:rPr lang="en-US" sz="2400" baseline="-25000">
                <a:ea typeface="ＭＳ Ｐゴシック" charset="0"/>
                <a:cs typeface="ＭＳ Ｐゴシック" charset="0"/>
              </a:rPr>
              <a:t>2</a:t>
            </a:r>
            <a:r>
              <a:rPr lang="en-US" sz="2400">
                <a:ea typeface="ＭＳ Ｐゴシック" charset="0"/>
                <a:cs typeface="ＭＳ Ｐゴシック" charset="0"/>
              </a:rPr>
              <a:t> is sufficient to completely replace all the air in a 19 x 19 x 10 ft room</a:t>
            </a:r>
            <a:endParaRPr lang="en-US" sz="2400" baseline="-25000">
              <a:ea typeface="ＭＳ Ｐゴシック" charset="0"/>
              <a:cs typeface="ＭＳ Ｐゴシック" charset="0"/>
            </a:endParaRPr>
          </a:p>
          <a:p>
            <a:pPr lvl="1">
              <a:buFont typeface="Arial" charset="0"/>
              <a:buNone/>
            </a:pPr>
            <a:endParaRPr lang="en-US">
              <a:ea typeface="ＭＳ Ｐゴシック" charset="0"/>
            </a:endParaRPr>
          </a:p>
          <a:p>
            <a:pPr lvl="1">
              <a:buFont typeface="Arial" charset="0"/>
              <a:buNone/>
            </a:pPr>
            <a:endParaRPr lang="en-US">
              <a:ea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13318"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3317"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364B8944-B37D-BF46-BF62-002862D17702}" type="slidenum">
              <a:rPr lang="en-US">
                <a:solidFill>
                  <a:srgbClr val="064308"/>
                </a:solidFill>
                <a:latin typeface="+mn-lt"/>
              </a:rPr>
              <a:pPr/>
              <a:t>85</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r>
              <a:rPr lang="en-US" sz="3200" dirty="0">
                <a:ea typeface="ＭＳ Ｐゴシック" charset="0"/>
                <a:cs typeface="ＭＳ Ｐゴシック" charset="0"/>
              </a:rPr>
              <a:t>Volume Changes for Cryogenic Fluids</a:t>
            </a:r>
            <a:br>
              <a:rPr lang="en-US" sz="3200" dirty="0">
                <a:ea typeface="ＭＳ Ｐゴシック" charset="0"/>
                <a:cs typeface="ＭＳ Ｐゴシック" charset="0"/>
              </a:rPr>
            </a:br>
            <a:r>
              <a:rPr lang="en-US" sz="3200" dirty="0">
                <a:ea typeface="ＭＳ Ｐゴシック" charset="0"/>
                <a:cs typeface="ＭＳ Ｐゴシック" charset="0"/>
              </a:rPr>
              <a:t>from normal boiling point to 300 K &amp; 1 </a:t>
            </a:r>
            <a:r>
              <a:rPr lang="en-US" sz="3200" dirty="0" err="1">
                <a:ea typeface="ＭＳ Ｐゴシック" charset="0"/>
                <a:cs typeface="ＭＳ Ｐゴシック" charset="0"/>
              </a:rPr>
              <a:t>atm</a:t>
            </a:r>
            <a:endParaRPr lang="en-US" sz="3200" dirty="0">
              <a:ea typeface="ＭＳ Ｐゴシック" charset="0"/>
              <a:cs typeface="ＭＳ Ｐゴシック" charset="0"/>
            </a:endParaRPr>
          </a:p>
        </p:txBody>
      </p:sp>
      <p:sp>
        <p:nvSpPr>
          <p:cNvPr id="14341"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4340" name="Slide Number Placeholder 5"/>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CF1EAF02-C5C9-7C43-B7F9-A71655AAE1EC}" type="slidenum">
              <a:rPr lang="en-US">
                <a:solidFill>
                  <a:srgbClr val="064308"/>
                </a:solidFill>
                <a:latin typeface="+mn-lt"/>
              </a:rPr>
              <a:pPr/>
              <a:t>86</a:t>
            </a:fld>
            <a:endParaRPr lang="en-US">
              <a:solidFill>
                <a:srgbClr val="064308"/>
              </a:solidFill>
              <a:latin typeface="+mn-lt"/>
            </a:endParaRPr>
          </a:p>
        </p:txBody>
      </p:sp>
      <p:graphicFrame>
        <p:nvGraphicFramePr>
          <p:cNvPr id="10" name="Group 42"/>
          <p:cNvGraphicFramePr>
            <a:graphicFrameLocks noGrp="1"/>
          </p:cNvGraphicFramePr>
          <p:nvPr>
            <p:ph idx="4294967295"/>
            <p:extLst>
              <p:ext uri="{D42A27DB-BD31-4B8C-83A1-F6EECF244321}">
                <p14:modId xmlns:p14="http://schemas.microsoft.com/office/powerpoint/2010/main" val="1700039818"/>
              </p:ext>
            </p:extLst>
          </p:nvPr>
        </p:nvGraphicFramePr>
        <p:xfrm>
          <a:off x="381000" y="1905000"/>
          <a:ext cx="8229600" cy="4114800"/>
        </p:xfrm>
        <a:graphic>
          <a:graphicData uri="http://schemas.openxmlformats.org/drawingml/2006/table">
            <a:tbl>
              <a:tblPr/>
              <a:tblGrid>
                <a:gridCol w="4114800"/>
                <a:gridCol w="4114800"/>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V</a:t>
                      </a:r>
                      <a:r>
                        <a:rPr kumimoji="0" lang="en-US" sz="2400" b="0" i="0" u="none" strike="noStrike" cap="none" normalizeH="0" baseline="-25000">
                          <a:ln>
                            <a:noFill/>
                          </a:ln>
                          <a:solidFill>
                            <a:schemeClr val="tx1"/>
                          </a:solidFill>
                          <a:effectLst>
                            <a:outerShdw blurRad="38100" dist="38100" dir="2700000" algn="tl">
                              <a:srgbClr val="DDDDDD"/>
                            </a:outerShdw>
                          </a:effectLst>
                          <a:latin typeface="Tahoma" charset="0"/>
                          <a:ea typeface="ＭＳ Ｐゴシック" charset="0"/>
                          <a:cs typeface="Arial" charset="0"/>
                        </a:rPr>
                        <a:t>gas</a:t>
                      </a: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/V</a:t>
                      </a:r>
                      <a:r>
                        <a:rPr kumimoji="0" lang="en-US" sz="2400" b="0" i="0" u="none" strike="noStrike" cap="none" normalizeH="0" baseline="-25000">
                          <a:ln>
                            <a:noFill/>
                          </a:ln>
                          <a:solidFill>
                            <a:schemeClr val="tx1"/>
                          </a:solidFill>
                          <a:effectLst>
                            <a:outerShdw blurRad="38100" dist="38100" dir="2700000" algn="tl">
                              <a:srgbClr val="DDDDDD"/>
                            </a:outerShdw>
                          </a:effectLst>
                          <a:latin typeface="Tahoma" charset="0"/>
                          <a:ea typeface="ＭＳ Ｐゴシック" charset="0"/>
                          <a:cs typeface="Arial" charset="0"/>
                        </a:rPr>
                        <a:t>liquid</a:t>
                      </a:r>
                      <a:endPar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Helium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701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Parahydrogen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788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Neon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1341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Nitrogen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Argon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779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CO</a:t>
                      </a:r>
                      <a:r>
                        <a:rPr kumimoji="0" lang="en-US" sz="2400" b="0" i="0" u="none" strike="noStrike" cap="none" normalizeH="0" baseline="-25000">
                          <a:ln>
                            <a:noFill/>
                          </a:ln>
                          <a:solidFill>
                            <a:schemeClr val="tx1"/>
                          </a:solidFill>
                          <a:effectLst>
                            <a:outerShdw blurRad="38100" dist="38100" dir="2700000" algn="tl">
                              <a:srgbClr val="DDDDDD"/>
                            </a:outerShdw>
                          </a:effectLst>
                          <a:latin typeface="Tahoma" charset="0"/>
                          <a:ea typeface="ＭＳ Ｐゴシック" charset="0"/>
                          <a:cs typeface="Arial" charset="0"/>
                        </a:rPr>
                        <a:t>2</a:t>
                      </a:r>
                      <a:endPar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762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Tahoma" charset="0"/>
                          <a:ea typeface="ＭＳ Ｐゴシック" charset="0"/>
                          <a:cs typeface="Arial" charset="0"/>
                        </a:rPr>
                        <a:t>Oxygen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DDDDDD"/>
                            </a:outerShdw>
                          </a:effectLst>
                          <a:latin typeface="Tahoma" charset="0"/>
                          <a:ea typeface="ＭＳ Ｐゴシック" charset="0"/>
                          <a:cs typeface="Arial" charset="0"/>
                        </a:rPr>
                        <a:t>797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76200" y="261938"/>
            <a:ext cx="8991600" cy="479425"/>
          </a:xfrm>
        </p:spPr>
        <p:txBody>
          <a:bodyPr/>
          <a:lstStyle/>
          <a:p>
            <a:r>
              <a:rPr lang="en-US">
                <a:ea typeface="ＭＳ Ｐゴシック" charset="0"/>
                <a:cs typeface="ＭＳ Ｐゴシック" charset="0"/>
              </a:rPr>
              <a:t>Consequences of Oxygen Deficiency</a:t>
            </a:r>
          </a:p>
        </p:txBody>
      </p:sp>
      <p:sp>
        <p:nvSpPr>
          <p:cNvPr id="15363"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smtClean="0">
                <a:solidFill>
                  <a:srgbClr val="064308"/>
                </a:solidFill>
                <a:latin typeface="+mn-lt"/>
              </a:rPr>
              <a:t>Cryogenic Safety, Tom Peterson and John Weisend</a:t>
            </a:r>
            <a:endParaRPr lang="en-US" sz="1400">
              <a:solidFill>
                <a:srgbClr val="064308"/>
              </a:solidFill>
              <a:latin typeface="+mn-lt"/>
            </a:endParaRPr>
          </a:p>
        </p:txBody>
      </p:sp>
      <p:sp>
        <p:nvSpPr>
          <p:cNvPr id="15364" name="Slide Number Placeholder 4"/>
          <p:cNvSpPr>
            <a:spLocks noGrp="1"/>
          </p:cNvSpPr>
          <p:nvPr>
            <p:ph type="sldNum" sz="quarter" idx="11"/>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67D1D001-4196-EE4A-9D03-D52624D01788}" type="slidenum">
              <a:rPr lang="en-US">
                <a:solidFill>
                  <a:srgbClr val="064308"/>
                </a:solidFill>
                <a:latin typeface="+mn-lt"/>
              </a:rPr>
              <a:pPr/>
              <a:t>87</a:t>
            </a:fld>
            <a:endParaRPr lang="en-US">
              <a:solidFill>
                <a:srgbClr val="064308"/>
              </a:solidFill>
              <a:latin typeface="+mn-lt"/>
            </a:endParaRPr>
          </a:p>
        </p:txBody>
      </p:sp>
      <p:sp>
        <p:nvSpPr>
          <p:cNvPr id="15365"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smtClean="0">
                <a:solidFill>
                  <a:srgbClr val="064308"/>
                </a:solidFill>
                <a:latin typeface="+mn-lt"/>
              </a:rPr>
              <a:t>USPAS,         January, 2017</a:t>
            </a:r>
            <a:endParaRPr sz="1400">
              <a:solidFill>
                <a:srgbClr val="064308"/>
              </a:solidFill>
              <a:latin typeface="+mn-lt"/>
            </a:endParaRPr>
          </a:p>
        </p:txBody>
      </p:sp>
      <p:graphicFrame>
        <p:nvGraphicFramePr>
          <p:cNvPr id="7" name="Content Placeholder 6"/>
          <p:cNvGraphicFramePr>
            <a:graphicFrameLocks noGrp="1"/>
          </p:cNvGraphicFramePr>
          <p:nvPr>
            <p:ph idx="1"/>
          </p:nvPr>
        </p:nvGraphicFramePr>
        <p:xfrm>
          <a:off x="152400" y="1066800"/>
          <a:ext cx="8763000" cy="4952999"/>
        </p:xfrm>
        <a:graphic>
          <a:graphicData uri="http://schemas.openxmlformats.org/drawingml/2006/table">
            <a:tbl>
              <a:tblPr firstRow="1" bandRow="1">
                <a:tableStyleId>{5C22544A-7EE6-4342-B048-85BDC9FD1C3A}</a:tableStyleId>
              </a:tblPr>
              <a:tblGrid>
                <a:gridCol w="4381500"/>
                <a:gridCol w="4381500"/>
              </a:tblGrid>
              <a:tr h="618409">
                <a:tc>
                  <a:txBody>
                    <a:bodyPr/>
                    <a:lstStyle/>
                    <a:p>
                      <a:pPr marL="0" marR="0" algn="ctr">
                        <a:spcBef>
                          <a:spcPts val="0"/>
                        </a:spcBef>
                        <a:spcAft>
                          <a:spcPts val="0"/>
                        </a:spcAft>
                        <a:tabLst>
                          <a:tab pos="0" algn="l"/>
                          <a:tab pos="457200" algn="l"/>
                        </a:tabLst>
                      </a:pPr>
                      <a:r>
                        <a:rPr lang="en-US" sz="1200" b="1" dirty="0">
                          <a:latin typeface="Times New Roman"/>
                          <a:ea typeface="Times New Roman"/>
                          <a:cs typeface="Times New Roman"/>
                        </a:rPr>
                        <a:t>Volume</a:t>
                      </a:r>
                      <a:endParaRPr lang="en-US" sz="1200" dirty="0">
                        <a:latin typeface="Times New Roman"/>
                        <a:ea typeface="Times New Roman"/>
                        <a:cs typeface="Times New Roman"/>
                      </a:endParaRPr>
                    </a:p>
                    <a:p>
                      <a:pPr marL="0" marR="0" algn="ctr">
                        <a:spcBef>
                          <a:spcPts val="0"/>
                        </a:spcBef>
                        <a:spcAft>
                          <a:spcPts val="0"/>
                        </a:spcAft>
                        <a:tabLst>
                          <a:tab pos="0" algn="l"/>
                          <a:tab pos="457200" algn="l"/>
                        </a:tabLst>
                      </a:pPr>
                      <a:r>
                        <a:rPr lang="en-US" sz="1200" b="1" dirty="0">
                          <a:latin typeface="Times New Roman"/>
                          <a:ea typeface="Times New Roman"/>
                          <a:cs typeface="Times New Roman"/>
                        </a:rPr>
                        <a:t>% Oxygen</a:t>
                      </a:r>
                      <a:endParaRPr lang="en-US" sz="1200" dirty="0">
                        <a:latin typeface="Times New Roman"/>
                        <a:ea typeface="Times New Roman"/>
                        <a:cs typeface="Times New Roman"/>
                      </a:endParaRPr>
                    </a:p>
                    <a:p>
                      <a:pPr marL="0" marR="0" algn="ctr">
                        <a:spcBef>
                          <a:spcPts val="0"/>
                        </a:spcBef>
                        <a:spcAft>
                          <a:spcPts val="0"/>
                        </a:spcAft>
                        <a:tabLst>
                          <a:tab pos="0" algn="l"/>
                          <a:tab pos="457200" algn="l"/>
                        </a:tabLst>
                      </a:pPr>
                      <a:r>
                        <a:rPr lang="en-US" sz="1200" b="1" dirty="0">
                          <a:latin typeface="Times New Roman"/>
                          <a:ea typeface="Times New Roman"/>
                          <a:cs typeface="Times New Roman"/>
                        </a:rPr>
                        <a:t>(at sea level)</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0" algn="l"/>
                          <a:tab pos="457200" algn="l"/>
                        </a:tabLst>
                      </a:pPr>
                      <a:r>
                        <a:rPr lang="en-US" sz="1200" b="1">
                          <a:latin typeface="Times New Roman"/>
                          <a:ea typeface="Times New Roman"/>
                          <a:cs typeface="Times New Roman"/>
                        </a:rPr>
                        <a:t>Effect</a:t>
                      </a:r>
                      <a:endParaRPr lang="en-US" sz="1200">
                        <a:latin typeface="Times New Roman"/>
                        <a:ea typeface="Times New Roman"/>
                        <a:cs typeface="Times New Roman"/>
                      </a:endParaRPr>
                    </a:p>
                  </a:txBody>
                  <a:tcPr marL="68580" marR="68580" marT="0" marB="0"/>
                </a:tc>
              </a:tr>
              <a:tr h="618409">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17</a:t>
                      </a:r>
                    </a:p>
                  </a:txBody>
                  <a:tcPr marL="68580" marR="68580" marT="0" marB="0"/>
                </a:tc>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Night vision reduced</a:t>
                      </a:r>
                    </a:p>
                    <a:p>
                      <a:pPr marL="0" marR="0">
                        <a:spcBef>
                          <a:spcPts val="0"/>
                        </a:spcBef>
                        <a:spcAft>
                          <a:spcPts val="0"/>
                        </a:spcAft>
                        <a:tabLst>
                          <a:tab pos="0" algn="l"/>
                          <a:tab pos="457200" algn="l"/>
                        </a:tabLst>
                      </a:pPr>
                      <a:r>
                        <a:rPr lang="en-US" sz="1200">
                          <a:latin typeface="Times New Roman"/>
                          <a:ea typeface="Times New Roman"/>
                          <a:cs typeface="Times New Roman"/>
                        </a:rPr>
                        <a:t>Increased breathing volume</a:t>
                      </a:r>
                    </a:p>
                    <a:p>
                      <a:pPr marL="0" marR="0">
                        <a:spcBef>
                          <a:spcPts val="0"/>
                        </a:spcBef>
                        <a:spcAft>
                          <a:spcPts val="0"/>
                        </a:spcAft>
                        <a:tabLst>
                          <a:tab pos="0" algn="l"/>
                          <a:tab pos="457200" algn="l"/>
                        </a:tabLst>
                      </a:pPr>
                      <a:r>
                        <a:rPr lang="en-US" sz="1200">
                          <a:latin typeface="Times New Roman"/>
                          <a:ea typeface="Times New Roman"/>
                          <a:cs typeface="Times New Roman"/>
                        </a:rPr>
                        <a:t>Accelerated heartbeat</a:t>
                      </a:r>
                    </a:p>
                  </a:txBody>
                  <a:tcPr marL="68580" marR="68580" marT="0" marB="0"/>
                </a:tc>
              </a:tr>
              <a:tr h="417999">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16</a:t>
                      </a:r>
                    </a:p>
                  </a:txBody>
                  <a:tcPr marL="68580" marR="68580" marT="0" marB="0"/>
                </a:tc>
                <a:tc>
                  <a:txBody>
                    <a:bodyPr/>
                    <a:lstStyle/>
                    <a:p>
                      <a:pPr marL="0" marR="0">
                        <a:spcBef>
                          <a:spcPts val="0"/>
                        </a:spcBef>
                        <a:spcAft>
                          <a:spcPts val="0"/>
                        </a:spcAft>
                        <a:tabLst>
                          <a:tab pos="0" algn="l"/>
                          <a:tab pos="457200" algn="l"/>
                        </a:tabLst>
                      </a:pPr>
                      <a:r>
                        <a:rPr lang="en-US" sz="1200" dirty="0">
                          <a:latin typeface="Times New Roman"/>
                          <a:ea typeface="Times New Roman"/>
                          <a:cs typeface="Times New Roman"/>
                        </a:rPr>
                        <a:t>Dizziness</a:t>
                      </a:r>
                    </a:p>
                    <a:p>
                      <a:pPr marL="0" marR="0">
                        <a:spcBef>
                          <a:spcPts val="0"/>
                        </a:spcBef>
                        <a:spcAft>
                          <a:spcPts val="0"/>
                        </a:spcAft>
                        <a:tabLst>
                          <a:tab pos="0" algn="l"/>
                          <a:tab pos="457200" algn="l"/>
                        </a:tabLst>
                      </a:pPr>
                      <a:r>
                        <a:rPr lang="en-US" sz="1200" dirty="0">
                          <a:latin typeface="Times New Roman"/>
                          <a:ea typeface="Times New Roman"/>
                          <a:cs typeface="Times New Roman"/>
                        </a:rPr>
                        <a:t>Reaction time for novel tasks doubled</a:t>
                      </a:r>
                    </a:p>
                  </a:txBody>
                  <a:tcPr marL="68580" marR="68580" marT="0" marB="0"/>
                </a:tc>
              </a:tr>
              <a:tr h="1236818">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15</a:t>
                      </a:r>
                    </a:p>
                  </a:txBody>
                  <a:tcPr marL="68580" marR="68580" marT="0" marB="0"/>
                </a:tc>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Impaired attention</a:t>
                      </a:r>
                    </a:p>
                    <a:p>
                      <a:pPr marL="0" marR="0">
                        <a:spcBef>
                          <a:spcPts val="0"/>
                        </a:spcBef>
                        <a:spcAft>
                          <a:spcPts val="0"/>
                        </a:spcAft>
                        <a:tabLst>
                          <a:tab pos="0" algn="l"/>
                          <a:tab pos="457200" algn="l"/>
                        </a:tabLst>
                      </a:pPr>
                      <a:r>
                        <a:rPr lang="en-US" sz="1200">
                          <a:latin typeface="Times New Roman"/>
                          <a:ea typeface="Times New Roman"/>
                          <a:cs typeface="Times New Roman"/>
                        </a:rPr>
                        <a:t>Impaired judgment</a:t>
                      </a:r>
                    </a:p>
                    <a:p>
                      <a:pPr marL="0" marR="0">
                        <a:spcBef>
                          <a:spcPts val="0"/>
                        </a:spcBef>
                        <a:spcAft>
                          <a:spcPts val="0"/>
                        </a:spcAft>
                        <a:tabLst>
                          <a:tab pos="0" algn="l"/>
                          <a:tab pos="457200" algn="l"/>
                        </a:tabLst>
                      </a:pPr>
                      <a:r>
                        <a:rPr lang="en-US" sz="1200">
                          <a:latin typeface="Times New Roman"/>
                          <a:ea typeface="Times New Roman"/>
                          <a:cs typeface="Times New Roman"/>
                        </a:rPr>
                        <a:t>Impaired coordination</a:t>
                      </a:r>
                    </a:p>
                    <a:p>
                      <a:pPr marL="0" marR="0">
                        <a:spcBef>
                          <a:spcPts val="0"/>
                        </a:spcBef>
                        <a:spcAft>
                          <a:spcPts val="0"/>
                        </a:spcAft>
                        <a:tabLst>
                          <a:tab pos="0" algn="l"/>
                          <a:tab pos="457200" algn="l"/>
                        </a:tabLst>
                      </a:pPr>
                      <a:r>
                        <a:rPr lang="en-US" sz="1200">
                          <a:latin typeface="Times New Roman"/>
                          <a:ea typeface="Times New Roman"/>
                          <a:cs typeface="Times New Roman"/>
                        </a:rPr>
                        <a:t>Intermittent breathing</a:t>
                      </a:r>
                    </a:p>
                    <a:p>
                      <a:pPr marL="0" marR="0">
                        <a:spcBef>
                          <a:spcPts val="0"/>
                        </a:spcBef>
                        <a:spcAft>
                          <a:spcPts val="0"/>
                        </a:spcAft>
                        <a:tabLst>
                          <a:tab pos="0" algn="l"/>
                          <a:tab pos="457200" algn="l"/>
                        </a:tabLst>
                      </a:pPr>
                      <a:r>
                        <a:rPr lang="en-US" sz="1200">
                          <a:latin typeface="Times New Roman"/>
                          <a:ea typeface="Times New Roman"/>
                          <a:cs typeface="Times New Roman"/>
                        </a:rPr>
                        <a:t>Rapid fatigue</a:t>
                      </a:r>
                    </a:p>
                    <a:p>
                      <a:pPr marL="0" marR="0">
                        <a:spcBef>
                          <a:spcPts val="0"/>
                        </a:spcBef>
                        <a:spcAft>
                          <a:spcPts val="0"/>
                        </a:spcAft>
                        <a:tabLst>
                          <a:tab pos="0" algn="l"/>
                          <a:tab pos="457200" algn="l"/>
                        </a:tabLst>
                      </a:pPr>
                      <a:r>
                        <a:rPr lang="en-US" sz="1200">
                          <a:latin typeface="Times New Roman"/>
                          <a:ea typeface="Times New Roman"/>
                          <a:cs typeface="Times New Roman"/>
                        </a:rPr>
                        <a:t>Loss of muscle control</a:t>
                      </a:r>
                    </a:p>
                  </a:txBody>
                  <a:tcPr marL="68580" marR="68580" marT="0" marB="0"/>
                </a:tc>
              </a:tr>
              <a:tr h="824546">
                <a:tc>
                  <a:txBody>
                    <a:bodyPr/>
                    <a:lstStyle/>
                    <a:p>
                      <a:pPr marL="0" marR="0">
                        <a:spcBef>
                          <a:spcPts val="0"/>
                        </a:spcBef>
                        <a:spcAft>
                          <a:spcPts val="0"/>
                        </a:spcAft>
                        <a:tabLst>
                          <a:tab pos="0" algn="l"/>
                          <a:tab pos="457200" algn="l"/>
                        </a:tabLst>
                      </a:pPr>
                      <a:r>
                        <a:rPr lang="en-US" sz="1200" dirty="0">
                          <a:latin typeface="Times New Roman"/>
                          <a:ea typeface="Times New Roman"/>
                          <a:cs typeface="Times New Roman"/>
                        </a:rPr>
                        <a:t>12</a:t>
                      </a:r>
                    </a:p>
                  </a:txBody>
                  <a:tcPr marL="68580" marR="68580" marT="0" marB="0"/>
                </a:tc>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Very faulty judgment</a:t>
                      </a:r>
                    </a:p>
                    <a:p>
                      <a:pPr marL="0" marR="0">
                        <a:spcBef>
                          <a:spcPts val="0"/>
                        </a:spcBef>
                        <a:spcAft>
                          <a:spcPts val="0"/>
                        </a:spcAft>
                        <a:tabLst>
                          <a:tab pos="0" algn="l"/>
                          <a:tab pos="457200" algn="l"/>
                        </a:tabLst>
                      </a:pPr>
                      <a:r>
                        <a:rPr lang="en-US" sz="1200">
                          <a:latin typeface="Times New Roman"/>
                          <a:ea typeface="Times New Roman"/>
                          <a:cs typeface="Times New Roman"/>
                        </a:rPr>
                        <a:t>Very poor muscular coordination</a:t>
                      </a:r>
                    </a:p>
                    <a:p>
                      <a:pPr marL="0" marR="0">
                        <a:spcBef>
                          <a:spcPts val="0"/>
                        </a:spcBef>
                        <a:spcAft>
                          <a:spcPts val="0"/>
                        </a:spcAft>
                        <a:tabLst>
                          <a:tab pos="0" algn="l"/>
                          <a:tab pos="457200" algn="l"/>
                        </a:tabLst>
                      </a:pPr>
                      <a:r>
                        <a:rPr lang="en-US" sz="1200">
                          <a:latin typeface="Times New Roman"/>
                          <a:ea typeface="Times New Roman"/>
                          <a:cs typeface="Times New Roman"/>
                        </a:rPr>
                        <a:t>Loss of consciousness</a:t>
                      </a:r>
                    </a:p>
                    <a:p>
                      <a:pPr marL="0" marR="0">
                        <a:spcBef>
                          <a:spcPts val="0"/>
                        </a:spcBef>
                        <a:spcAft>
                          <a:spcPts val="0"/>
                        </a:spcAft>
                        <a:tabLst>
                          <a:tab pos="0" algn="l"/>
                          <a:tab pos="457200" algn="l"/>
                        </a:tabLst>
                      </a:pPr>
                      <a:r>
                        <a:rPr lang="en-US" sz="1200">
                          <a:latin typeface="Times New Roman"/>
                          <a:ea typeface="Times New Roman"/>
                          <a:cs typeface="Times New Roman"/>
                        </a:rPr>
                        <a:t>Permanent brain damage</a:t>
                      </a:r>
                    </a:p>
                  </a:txBody>
                  <a:tcPr marL="68580" marR="68580" marT="0" marB="0"/>
                </a:tc>
              </a:tr>
              <a:tr h="618409">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10</a:t>
                      </a:r>
                    </a:p>
                  </a:txBody>
                  <a:tcPr marL="68580" marR="68580" marT="0" marB="0"/>
                </a:tc>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Inability to move</a:t>
                      </a:r>
                    </a:p>
                    <a:p>
                      <a:pPr marL="0" marR="0">
                        <a:spcBef>
                          <a:spcPts val="0"/>
                        </a:spcBef>
                        <a:spcAft>
                          <a:spcPts val="0"/>
                        </a:spcAft>
                        <a:tabLst>
                          <a:tab pos="0" algn="l"/>
                          <a:tab pos="457200" algn="l"/>
                        </a:tabLst>
                      </a:pPr>
                      <a:r>
                        <a:rPr lang="en-US" sz="1200">
                          <a:latin typeface="Times New Roman"/>
                          <a:ea typeface="Times New Roman"/>
                          <a:cs typeface="Times New Roman"/>
                        </a:rPr>
                        <a:t>Nausea</a:t>
                      </a:r>
                    </a:p>
                    <a:p>
                      <a:pPr marL="0" marR="0">
                        <a:spcBef>
                          <a:spcPts val="0"/>
                        </a:spcBef>
                        <a:spcAft>
                          <a:spcPts val="0"/>
                        </a:spcAft>
                        <a:tabLst>
                          <a:tab pos="0" algn="l"/>
                          <a:tab pos="457200" algn="l"/>
                        </a:tabLst>
                      </a:pPr>
                      <a:r>
                        <a:rPr lang="en-US" sz="1200">
                          <a:latin typeface="Times New Roman"/>
                          <a:ea typeface="Times New Roman"/>
                          <a:cs typeface="Times New Roman"/>
                        </a:rPr>
                        <a:t>Vomiting</a:t>
                      </a:r>
                    </a:p>
                  </a:txBody>
                  <a:tcPr marL="68580" marR="68580" marT="0" marB="0"/>
                </a:tc>
              </a:tr>
              <a:tr h="618409">
                <a:tc>
                  <a:txBody>
                    <a:bodyPr/>
                    <a:lstStyle/>
                    <a:p>
                      <a:pPr marL="0" marR="0">
                        <a:spcBef>
                          <a:spcPts val="0"/>
                        </a:spcBef>
                        <a:spcAft>
                          <a:spcPts val="0"/>
                        </a:spcAft>
                        <a:tabLst>
                          <a:tab pos="0" algn="l"/>
                          <a:tab pos="457200" algn="l"/>
                        </a:tabLst>
                      </a:pPr>
                      <a:r>
                        <a:rPr lang="en-US" sz="1200">
                          <a:latin typeface="Times New Roman"/>
                          <a:ea typeface="Times New Roman"/>
                          <a:cs typeface="Times New Roman"/>
                        </a:rPr>
                        <a:t>6</a:t>
                      </a:r>
                    </a:p>
                  </a:txBody>
                  <a:tcPr marL="68580" marR="68580" marT="0" marB="0"/>
                </a:tc>
                <a:tc>
                  <a:txBody>
                    <a:bodyPr/>
                    <a:lstStyle/>
                    <a:p>
                      <a:pPr marL="0" marR="0">
                        <a:spcBef>
                          <a:spcPts val="0"/>
                        </a:spcBef>
                        <a:spcAft>
                          <a:spcPts val="0"/>
                        </a:spcAft>
                        <a:tabLst>
                          <a:tab pos="0" algn="l"/>
                          <a:tab pos="457200" algn="l"/>
                        </a:tabLst>
                      </a:pPr>
                      <a:r>
                        <a:rPr lang="en-US" sz="1200" dirty="0" smtClean="0">
                          <a:latin typeface="Times New Roman"/>
                          <a:ea typeface="Times New Roman"/>
                          <a:cs typeface="Times New Roman"/>
                        </a:rPr>
                        <a:t>Spasmodic </a:t>
                      </a:r>
                      <a:r>
                        <a:rPr lang="en-US" sz="1200" dirty="0">
                          <a:latin typeface="Times New Roman"/>
                          <a:ea typeface="Times New Roman"/>
                          <a:cs typeface="Times New Roman"/>
                        </a:rPr>
                        <a:t>breathing</a:t>
                      </a:r>
                    </a:p>
                    <a:p>
                      <a:pPr marL="0" marR="0">
                        <a:spcBef>
                          <a:spcPts val="0"/>
                        </a:spcBef>
                        <a:spcAft>
                          <a:spcPts val="0"/>
                        </a:spcAft>
                        <a:tabLst>
                          <a:tab pos="0" algn="l"/>
                          <a:tab pos="457200" algn="l"/>
                        </a:tabLst>
                      </a:pPr>
                      <a:r>
                        <a:rPr lang="en-US" sz="1200" dirty="0">
                          <a:latin typeface="Times New Roman"/>
                          <a:ea typeface="Times New Roman"/>
                          <a:cs typeface="Times New Roman"/>
                        </a:rPr>
                        <a:t>Convulsive movements</a:t>
                      </a:r>
                    </a:p>
                    <a:p>
                      <a:pPr marL="0" marR="0">
                        <a:spcBef>
                          <a:spcPts val="0"/>
                        </a:spcBef>
                        <a:spcAft>
                          <a:spcPts val="0"/>
                        </a:spcAft>
                        <a:tabLst>
                          <a:tab pos="0" algn="l"/>
                          <a:tab pos="457200" algn="l"/>
                        </a:tabLst>
                      </a:pPr>
                      <a:r>
                        <a:rPr lang="en-US" sz="1200" dirty="0">
                          <a:latin typeface="Times New Roman"/>
                          <a:ea typeface="Times New Roman"/>
                          <a:cs typeface="Times New Roman"/>
                        </a:rPr>
                        <a:t>Death in 5-8 minutes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6200" y="231775"/>
            <a:ext cx="6400800" cy="911225"/>
          </a:xfrm>
        </p:spPr>
        <p:txBody>
          <a:bodyPr/>
          <a:lstStyle/>
          <a:p>
            <a:r>
              <a:rPr lang="en-US" sz="2800" dirty="0">
                <a:ea typeface="ＭＳ Ｐゴシック" charset="0"/>
                <a:cs typeface="ＭＳ Ｐゴシック" charset="0"/>
              </a:rPr>
              <a:t>Approximate time of useful consciousness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for </a:t>
            </a:r>
            <a:r>
              <a:rPr lang="en-US" sz="2800" dirty="0">
                <a:ea typeface="ＭＳ Ｐゴシック" charset="0"/>
                <a:cs typeface="ＭＳ Ｐゴシック" charset="0"/>
              </a:rPr>
              <a:t>a seated subject at sea level vs % O</a:t>
            </a:r>
            <a:r>
              <a:rPr lang="en-US" sz="2800" baseline="-25000" dirty="0">
                <a:ea typeface="ＭＳ Ｐゴシック" charset="0"/>
                <a:cs typeface="ＭＳ Ｐゴシック" charset="0"/>
              </a:rPr>
              <a:t>2</a:t>
            </a:r>
          </a:p>
        </p:txBody>
      </p:sp>
      <p:sp>
        <p:nvSpPr>
          <p:cNvPr id="16387"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smtClean="0">
                <a:solidFill>
                  <a:srgbClr val="064308"/>
                </a:solidFill>
                <a:latin typeface="+mn-lt"/>
              </a:rPr>
              <a:t>Cryogenic Safety, Tom Peterson and John Weisend</a:t>
            </a:r>
            <a:endParaRPr lang="en-US" sz="1400">
              <a:solidFill>
                <a:srgbClr val="064308"/>
              </a:solidFill>
              <a:latin typeface="+mn-lt"/>
            </a:endParaRPr>
          </a:p>
        </p:txBody>
      </p:sp>
      <p:sp>
        <p:nvSpPr>
          <p:cNvPr id="16388" name="Slide Number Placeholder 4"/>
          <p:cNvSpPr>
            <a:spLocks noGrp="1"/>
          </p:cNvSpPr>
          <p:nvPr>
            <p:ph type="sldNum" sz="quarter" idx="11"/>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7D857476-4881-DF4B-A074-7DA505E6CA2E}" type="slidenum">
              <a:rPr lang="en-US">
                <a:solidFill>
                  <a:srgbClr val="064308"/>
                </a:solidFill>
                <a:latin typeface="+mn-lt"/>
              </a:rPr>
              <a:pPr/>
              <a:t>88</a:t>
            </a:fld>
            <a:endParaRPr lang="en-US">
              <a:solidFill>
                <a:srgbClr val="064308"/>
              </a:solidFill>
              <a:latin typeface="+mn-lt"/>
            </a:endParaRPr>
          </a:p>
        </p:txBody>
      </p:sp>
      <p:sp>
        <p:nvSpPr>
          <p:cNvPr id="16389"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smtClean="0">
                <a:solidFill>
                  <a:srgbClr val="064308"/>
                </a:solidFill>
                <a:latin typeface="+mn-lt"/>
              </a:rPr>
              <a:t>USPAS,         January, 2017</a:t>
            </a:r>
            <a:endParaRPr sz="1400" dirty="0">
              <a:solidFill>
                <a:srgbClr val="064308"/>
              </a:solidFill>
              <a:latin typeface="+mn-lt"/>
            </a:endParaRPr>
          </a:p>
        </p:txBody>
      </p:sp>
      <p:pic>
        <p:nvPicPr>
          <p:cNvPr id="163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20787"/>
            <a:ext cx="3316288" cy="5027613"/>
          </a:xfrm>
          <a:noFill/>
        </p:spPr>
      </p:pic>
      <p:sp>
        <p:nvSpPr>
          <p:cNvPr id="16391" name="TextBox 7"/>
          <p:cNvSpPr txBox="1">
            <a:spLocks noChangeArrowheads="1"/>
          </p:cNvSpPr>
          <p:nvPr/>
        </p:nvSpPr>
        <p:spPr bwMode="auto">
          <a:xfrm>
            <a:off x="5334000" y="1235075"/>
            <a:ext cx="3048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solidFill>
                  <a:srgbClr val="000000"/>
                </a:solidFill>
              </a:rPr>
              <a:t>At low enough concentrations you can be unconscious in less that a minute with NO warning</a:t>
            </a:r>
          </a:p>
          <a:p>
            <a:pPr eaLnBrk="1" hangingPunct="1"/>
            <a:endParaRPr lang="en-US" sz="2000" dirty="0">
              <a:solidFill>
                <a:srgbClr val="000000"/>
              </a:solidFill>
            </a:endParaRPr>
          </a:p>
          <a:p>
            <a:pPr eaLnBrk="1" hangingPunct="1"/>
            <a:r>
              <a:rPr lang="en-US" sz="2000" dirty="0">
                <a:solidFill>
                  <a:srgbClr val="000000"/>
                </a:solidFill>
              </a:rPr>
              <a:t>This is one of the things that makes ODH so dangerous &amp; frequently results in multiple fatalities</a:t>
            </a:r>
          </a:p>
          <a:p>
            <a:pPr eaLnBrk="1" hangingPunct="1"/>
            <a:endParaRPr lang="en-US" sz="2000" dirty="0">
              <a:solidFill>
                <a:srgbClr val="000000"/>
              </a:solidFill>
            </a:endParaRPr>
          </a:p>
          <a:p>
            <a:pPr eaLnBrk="1" hangingPunct="1"/>
            <a:r>
              <a:rPr lang="en-US" sz="2000" dirty="0">
                <a:solidFill>
                  <a:srgbClr val="000000"/>
                </a:solidFill>
              </a:rPr>
              <a:t>Its also why inhaling He  from balloons is dangerous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lstStyle/>
          <a:p>
            <a:r>
              <a:rPr lang="en-US">
                <a:ea typeface="ＭＳ Ｐゴシック" charset="0"/>
                <a:cs typeface="ＭＳ Ｐゴシック" charset="0"/>
              </a:rPr>
              <a:t>ODH Safety Basics</a:t>
            </a:r>
          </a:p>
        </p:txBody>
      </p:sp>
      <p:sp>
        <p:nvSpPr>
          <p:cNvPr id="17410" name="Content Placeholder 1"/>
          <p:cNvSpPr>
            <a:spLocks noGrp="1"/>
          </p:cNvSpPr>
          <p:nvPr>
            <p:ph idx="1"/>
          </p:nvPr>
        </p:nvSpPr>
        <p:spPr/>
        <p:txBody>
          <a:bodyPr/>
          <a:lstStyle/>
          <a:p>
            <a:pPr eaLnBrk="1" hangingPunct="1"/>
            <a:r>
              <a:rPr lang="en-US" sz="2800" dirty="0">
                <a:ea typeface="ＭＳ Ｐゴシック" charset="0"/>
                <a:cs typeface="ＭＳ Ｐゴシック" charset="0"/>
              </a:rPr>
              <a:t>Understand the  problem: This lecture</a:t>
            </a:r>
          </a:p>
          <a:p>
            <a:pPr eaLnBrk="1" hangingPunct="1"/>
            <a:r>
              <a:rPr lang="en-US" sz="2800" dirty="0">
                <a:ea typeface="ＭＳ Ｐゴシック" charset="0"/>
                <a:cs typeface="ＭＳ Ｐゴシック" charset="0"/>
              </a:rPr>
              <a:t>Determine level of risk</a:t>
            </a:r>
          </a:p>
          <a:p>
            <a:pPr eaLnBrk="1" hangingPunct="1"/>
            <a:r>
              <a:rPr lang="en-US" sz="2800" dirty="0">
                <a:ea typeface="ＭＳ Ｐゴシック" charset="0"/>
                <a:cs typeface="ＭＳ Ｐゴシック" charset="0"/>
              </a:rPr>
              <a:t>Apply mitigations to reduce the risk</a:t>
            </a:r>
          </a:p>
          <a:p>
            <a:pPr eaLnBrk="1" hangingPunct="1"/>
            <a:r>
              <a:rPr lang="en-US" sz="2800" dirty="0">
                <a:ea typeface="ＭＳ Ｐゴシック" charset="0"/>
                <a:cs typeface="ＭＳ Ｐゴシック" charset="0"/>
              </a:rPr>
              <a:t>Have a plan to respond to emergencies</a:t>
            </a:r>
          </a:p>
          <a:p>
            <a:pPr eaLnBrk="1" hangingPunct="1"/>
            <a:r>
              <a:rPr lang="en-US" sz="2800" u="sng" dirty="0">
                <a:ea typeface="ＭＳ Ｐゴシック" charset="0"/>
                <a:cs typeface="ＭＳ Ｐゴシック" charset="0"/>
              </a:rPr>
              <a:t>ALL users of cryogenic fluids no matter how small should analyze their risk and consider mitigations</a:t>
            </a:r>
          </a:p>
          <a:p>
            <a:pPr lvl="1" eaLnBrk="1" hangingPunct="1"/>
            <a:r>
              <a:rPr lang="en-US" sz="2400" dirty="0">
                <a:ea typeface="ＭＳ Ｐゴシック" charset="0"/>
              </a:rPr>
              <a:t>At a minimum, everyone should be trained to understand the hazard</a:t>
            </a:r>
          </a:p>
          <a:p>
            <a:endParaRPr lang="en-US" dirty="0">
              <a:ea typeface="ＭＳ Ｐゴシック" charset="0"/>
              <a:cs typeface="ＭＳ Ｐゴシック" charset="0"/>
            </a:endParaRPr>
          </a:p>
        </p:txBody>
      </p:sp>
      <p:sp>
        <p:nvSpPr>
          <p:cNvPr id="17414"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7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7413"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752E84BC-1265-4E4E-886E-182311A31350}" type="slidenum">
              <a:rPr lang="en-US">
                <a:solidFill>
                  <a:srgbClr val="064308"/>
                </a:solidFill>
                <a:latin typeface="+mn-lt"/>
              </a:rPr>
              <a:pPr/>
              <a:t>89</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457200"/>
            <a:ext cx="7772400" cy="838200"/>
          </a:xfrm>
        </p:spPr>
        <p:txBody>
          <a:bodyPr/>
          <a:lstStyle/>
          <a:p>
            <a:r>
              <a:rPr lang="en-US" dirty="0" smtClean="0"/>
              <a:t>Oxygen Enriched Air</a:t>
            </a:r>
            <a:endParaRPr lang="en-US" dirty="0"/>
          </a:p>
        </p:txBody>
      </p:sp>
      <p:sp>
        <p:nvSpPr>
          <p:cNvPr id="236547" name="Content Placeholder 2"/>
          <p:cNvSpPr>
            <a:spLocks noGrp="1"/>
          </p:cNvSpPr>
          <p:nvPr>
            <p:ph idx="1"/>
          </p:nvPr>
        </p:nvSpPr>
        <p:spPr>
          <a:xfrm>
            <a:off x="685800" y="1371600"/>
            <a:ext cx="7772400" cy="4724400"/>
          </a:xfrm>
        </p:spPr>
        <p:txBody>
          <a:bodyPr/>
          <a:lstStyle/>
          <a:p>
            <a:r>
              <a:rPr lang="en-US" sz="2800" dirty="0" smtClean="0"/>
              <a:t>Cryogenic fluids like </a:t>
            </a:r>
            <a:r>
              <a:rPr lang="en-US" sz="2800" dirty="0" err="1" smtClean="0"/>
              <a:t>LHe</a:t>
            </a:r>
            <a:r>
              <a:rPr lang="en-US" sz="2800" dirty="0" smtClean="0"/>
              <a:t>, LN2 and LH2 can easily liquefy the air they come in contact with. </a:t>
            </a:r>
          </a:p>
          <a:p>
            <a:r>
              <a:rPr lang="en-US" sz="2800" dirty="0" smtClean="0"/>
              <a:t>Liquid air can condense on a surface cooled </a:t>
            </a:r>
            <a:r>
              <a:rPr lang="en-US" sz="2800" dirty="0" err="1" smtClean="0"/>
              <a:t>LHe</a:t>
            </a:r>
            <a:r>
              <a:rPr lang="en-US" sz="2800" dirty="0" smtClean="0"/>
              <a:t>, LN2 and LH2 . </a:t>
            </a:r>
          </a:p>
          <a:p>
            <a:r>
              <a:rPr lang="en-US" sz="2800" dirty="0" smtClean="0"/>
              <a:t>N2 has smaller latent heat than Oxygen (O2), thus evaporates more rapidly than oxygen from the liquid air. This action leaves behind a liquid air mixture which, when evaporated, gives a high concentration of oxygen. </a:t>
            </a:r>
          </a:p>
          <a:p>
            <a:r>
              <a:rPr lang="en-US" sz="2800" dirty="0" smtClean="0"/>
              <a:t>This O2 enriched air presents highly flammable atmosphere.</a:t>
            </a:r>
          </a:p>
          <a:p>
            <a:endParaRPr lang="en-US" dirty="0"/>
          </a:p>
        </p:txBody>
      </p:sp>
      <p:sp>
        <p:nvSpPr>
          <p:cNvPr id="6" name="Date Placeholder 1"/>
          <p:cNvSpPr>
            <a:spLocks noGrp="1"/>
          </p:cNvSpPr>
          <p:nvPr>
            <p:ph type="dt" sz="half" idx="10"/>
          </p:nvPr>
        </p:nvSpPr>
        <p:spPr/>
        <p:txBody>
          <a:bodyPr/>
          <a:lstStyle/>
          <a:p>
            <a:r>
              <a:rPr lang="en-US" smtClean="0"/>
              <a:t>USPAS,         January, 2017</a:t>
            </a:r>
            <a:endParaRPr lang="en-US"/>
          </a:p>
        </p:txBody>
      </p:sp>
      <p:sp>
        <p:nvSpPr>
          <p:cNvPr id="7" name="Footer Placeholder 2"/>
          <p:cNvSpPr>
            <a:spLocks noGrp="1"/>
          </p:cNvSpPr>
          <p:nvPr>
            <p:ph type="ftr" sz="quarter" idx="11"/>
          </p:nvPr>
        </p:nvSpPr>
        <p:spPr/>
        <p:txBody>
          <a:bodyPr/>
          <a:lstStyle/>
          <a:p>
            <a:r>
              <a:rPr lang="en-US" smtClean="0"/>
              <a:t>Cryogenic Safety, Tom Peterson and John Weisend</a:t>
            </a:r>
            <a:endParaRPr lang="en-US"/>
          </a:p>
        </p:txBody>
      </p:sp>
      <p:sp>
        <p:nvSpPr>
          <p:cNvPr id="8" name="Slide Number Placeholder 3"/>
          <p:cNvSpPr>
            <a:spLocks noGrp="1"/>
          </p:cNvSpPr>
          <p:nvPr>
            <p:ph type="sldNum" sz="quarter" idx="12"/>
          </p:nvPr>
        </p:nvSpPr>
        <p:spPr/>
        <p:txBody>
          <a:bodyPr/>
          <a:lstStyle/>
          <a:p>
            <a:endParaRPr lang="en-US" smtClean="0"/>
          </a:p>
          <a:p>
            <a:fld id="{EACD9A4C-6EA4-5E49-9BD2-4E3431A9772F}" type="slidenum">
              <a:rPr lang="en-US" smtClean="0"/>
              <a:pPr/>
              <a:t>9</a:t>
            </a:fld>
            <a:endParaRPr lang="en-US"/>
          </a:p>
        </p:txBody>
      </p:sp>
      <p:sp>
        <p:nvSpPr>
          <p:cNvPr id="236548" name="Footer Placeholder 4"/>
          <p:cNvSpPr txBox="1">
            <a:spLocks noGrp="1"/>
          </p:cNvSpPr>
          <p:nvPr/>
        </p:nvSpPr>
        <p:spPr bwMode="auto">
          <a:xfrm>
            <a:off x="3124200" y="6286500"/>
            <a:ext cx="2895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US" sz="1200">
              <a:solidFill>
                <a:srgbClr val="898989"/>
              </a:solidFill>
              <a:cs typeface="ＭＳ Ｐゴシック" charset="0"/>
            </a:endParaRPr>
          </a:p>
          <a:p>
            <a:pPr algn="ctr"/>
            <a:endParaRPr lang="en-US" sz="1200">
              <a:solidFill>
                <a:srgbClr val="898989"/>
              </a:solidFill>
              <a:cs typeface="ＭＳ Ｐゴシック" charset="0"/>
            </a:endParaRPr>
          </a:p>
        </p:txBody>
      </p:sp>
      <p:sp>
        <p:nvSpPr>
          <p:cNvPr id="236549" name="Slide Number Placeholder 5"/>
          <p:cNvSpPr txBox="1">
            <a:spLocks noGrp="1"/>
          </p:cNvSpPr>
          <p:nvPr/>
        </p:nvSpPr>
        <p:spPr bwMode="auto">
          <a:xfrm>
            <a:off x="6553200" y="6286500"/>
            <a:ext cx="190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endParaRPr lang="en-US" sz="1200">
              <a:solidFill>
                <a:srgbClr val="898989"/>
              </a:solidFill>
              <a:cs typeface="ＭＳ Ｐゴシック" charset="0"/>
            </a:endParaRPr>
          </a:p>
          <a:p>
            <a:pPr algn="r"/>
            <a:fld id="{04F9175D-EBFE-0D4A-8A58-247030DAA8ED}" type="slidenum">
              <a:rPr lang="en-US" sz="1200">
                <a:solidFill>
                  <a:srgbClr val="898989"/>
                </a:solidFill>
                <a:cs typeface="ＭＳ Ｐゴシック" charset="0"/>
              </a:rPr>
              <a:pPr algn="r"/>
              <a:t>9</a:t>
            </a:fld>
            <a:endParaRPr lang="en-US" sz="1400">
              <a:solidFill>
                <a:srgbClr val="898989"/>
              </a:solidFill>
              <a:cs typeface="ＭＳ Ｐゴシック"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r>
              <a:rPr lang="en-US">
                <a:ea typeface="ＭＳ Ｐゴシック" charset="0"/>
                <a:cs typeface="ＭＳ Ｐゴシック" charset="0"/>
              </a:rPr>
              <a:t>Determining ODH Risk</a:t>
            </a:r>
          </a:p>
        </p:txBody>
      </p:sp>
      <p:sp>
        <p:nvSpPr>
          <p:cNvPr id="18434" name="Content Placeholder 1"/>
          <p:cNvSpPr>
            <a:spLocks noGrp="1"/>
          </p:cNvSpPr>
          <p:nvPr>
            <p:ph idx="1"/>
          </p:nvPr>
        </p:nvSpPr>
        <p:spPr/>
        <p:txBody>
          <a:bodyPr/>
          <a:lstStyle/>
          <a:p>
            <a:pPr eaLnBrk="1" hangingPunct="1"/>
            <a:r>
              <a:rPr lang="en-US" sz="2800" dirty="0">
                <a:ea typeface="ＭＳ Ｐゴシック" charset="0"/>
                <a:cs typeface="ＭＳ Ｐゴシック" charset="0"/>
              </a:rPr>
              <a:t>For each use of cryogenic liquids or inert gases a formal written analysis of the risk ODH posed should be done. The details of this may vary from institution to institution and may be driven by regulatory requirements.</a:t>
            </a:r>
          </a:p>
          <a:p>
            <a:pPr eaLnBrk="1" hangingPunct="1"/>
            <a:r>
              <a:rPr lang="en-US" sz="2800" dirty="0">
                <a:ea typeface="ＭＳ Ｐゴシック" charset="0"/>
                <a:cs typeface="ＭＳ Ｐゴシック" charset="0"/>
              </a:rPr>
              <a:t>One technique used by many US laboratories (</a:t>
            </a:r>
            <a:r>
              <a:rPr lang="en-US" sz="2800" dirty="0" err="1">
                <a:ea typeface="ＭＳ Ｐゴシック" charset="0"/>
                <a:cs typeface="ＭＳ Ｐゴシック" charset="0"/>
              </a:rPr>
              <a:t>Fermilab</a:t>
            </a:r>
            <a:r>
              <a:rPr lang="en-US" sz="2800" dirty="0">
                <a:ea typeface="ＭＳ Ｐゴシック" charset="0"/>
                <a:cs typeface="ＭＳ Ｐゴシック" charset="0"/>
              </a:rPr>
              <a:t>, </a:t>
            </a:r>
            <a:r>
              <a:rPr lang="en-US" sz="2800" dirty="0" err="1">
                <a:ea typeface="ＭＳ Ｐゴシック" charset="0"/>
                <a:cs typeface="ＭＳ Ｐゴシック" charset="0"/>
              </a:rPr>
              <a:t>Jlab</a:t>
            </a:r>
            <a:r>
              <a:rPr lang="en-US" sz="2800" dirty="0">
                <a:ea typeface="ＭＳ Ｐゴシック" charset="0"/>
                <a:cs typeface="ＭＳ Ｐゴシック" charset="0"/>
              </a:rPr>
              <a:t>, SLAC, BNL) is the calculation of a ODH Fatality Rate. The size of this rate is then tied to a ODH class and each class is linked to specific required mitigations</a:t>
            </a:r>
          </a:p>
          <a:p>
            <a:endParaRPr lang="en-US" dirty="0">
              <a:ea typeface="ＭＳ Ｐゴシック" charset="0"/>
              <a:cs typeface="ＭＳ Ｐゴシック" charset="0"/>
            </a:endParaRPr>
          </a:p>
        </p:txBody>
      </p:sp>
      <p:sp>
        <p:nvSpPr>
          <p:cNvPr id="18438"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84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8437"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rPr>
              <a:t>Slide </a:t>
            </a:r>
            <a:fld id="{476D81D5-B009-F944-A7A2-249A6637D3E3}" type="slidenum">
              <a:rPr lang="en-US">
                <a:solidFill>
                  <a:srgbClr val="064308"/>
                </a:solidFill>
              </a:rPr>
              <a:pPr/>
              <a:t>90</a:t>
            </a:fld>
            <a:endParaRPr lang="en-US">
              <a:solidFill>
                <a:srgbClr val="064308"/>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p:nvPr>
        </p:nvSpPr>
        <p:spPr/>
        <p:txBody>
          <a:bodyPr/>
          <a:lstStyle/>
          <a:p>
            <a:r>
              <a:rPr lang="en-US">
                <a:ea typeface="ＭＳ Ｐゴシック" charset="0"/>
                <a:cs typeface="ＭＳ Ｐゴシック" charset="0"/>
              </a:rPr>
              <a:t>ODH Fatality Rates</a:t>
            </a:r>
          </a:p>
        </p:txBody>
      </p:sp>
      <p:sp>
        <p:nvSpPr>
          <p:cNvPr id="1030"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0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029"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7DB59506-67BD-C44C-91EB-8128CD33C8AA}" type="slidenum">
              <a:rPr lang="en-US">
                <a:solidFill>
                  <a:srgbClr val="064308"/>
                </a:solidFill>
                <a:latin typeface="+mn-lt"/>
              </a:rPr>
              <a:pPr/>
              <a:t>91</a:t>
            </a:fld>
            <a:endParaRPr lang="en-US">
              <a:solidFill>
                <a:srgbClr val="064308"/>
              </a:solidFill>
              <a:latin typeface="+mn-lt"/>
            </a:endParaRPr>
          </a:p>
        </p:txBody>
      </p:sp>
      <p:graphicFrame>
        <p:nvGraphicFramePr>
          <p:cNvPr id="1026" name="Object 2"/>
          <p:cNvGraphicFramePr>
            <a:graphicFrameLocks noChangeAspect="1"/>
          </p:cNvGraphicFramePr>
          <p:nvPr/>
        </p:nvGraphicFramePr>
        <p:xfrm>
          <a:off x="2819400" y="1447800"/>
          <a:ext cx="1905000" cy="1136650"/>
        </p:xfrm>
        <a:graphic>
          <a:graphicData uri="http://schemas.openxmlformats.org/presentationml/2006/ole">
            <mc:AlternateContent xmlns:mc="http://schemas.openxmlformats.org/markup-compatibility/2006">
              <mc:Choice xmlns:v="urn:schemas-microsoft-com:vml" Requires="v">
                <p:oleObj spid="_x0000_s28690" name="Equation" r:id="rId3" imgW="723600" imgH="431640" progId="Equation.3">
                  <p:embed/>
                </p:oleObj>
              </mc:Choice>
              <mc:Fallback>
                <p:oleObj name="Equation" r:id="rId3" imgW="7236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47800"/>
                        <a:ext cx="190500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1" name="Rectangle 7"/>
          <p:cNvSpPr>
            <a:spLocks noChangeArrowheads="1"/>
          </p:cNvSpPr>
          <p:nvPr/>
        </p:nvSpPr>
        <p:spPr bwMode="auto">
          <a:xfrm>
            <a:off x="1524000" y="3124200"/>
            <a:ext cx="601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2" charset="0"/>
              <a:buNone/>
            </a:pPr>
            <a:r>
              <a:rPr lang="en-US" sz="2400">
                <a:solidFill>
                  <a:srgbClr val="000000"/>
                </a:solidFill>
                <a:latin typeface="Times New Roman" charset="0"/>
                <a:ea typeface="Batang" charset="0"/>
                <a:cs typeface="Batang" charset="0"/>
              </a:rPr>
              <a:t>where: </a:t>
            </a:r>
            <a:r>
              <a:rPr lang="en-US" sz="2400">
                <a:solidFill>
                  <a:srgbClr val="000000"/>
                </a:solidFill>
                <a:latin typeface="Symbol" charset="0"/>
                <a:ea typeface="Batang" charset="0"/>
                <a:cs typeface="Batang" charset="0"/>
              </a:rPr>
              <a:t>F </a:t>
            </a:r>
            <a:r>
              <a:rPr lang="en-US" sz="2400">
                <a:solidFill>
                  <a:srgbClr val="000000"/>
                </a:solidFill>
                <a:latin typeface="Times New Roman" charset="0"/>
                <a:ea typeface="Batang" charset="0"/>
                <a:cs typeface="Batang" charset="0"/>
              </a:rPr>
              <a:t>= the ODH fatality rate (per hour) </a:t>
            </a:r>
            <a:endParaRPr lang="en-US" sz="2400">
              <a:solidFill>
                <a:srgbClr val="000000"/>
              </a:solidFill>
              <a:latin typeface="Times New Roman" charset="0"/>
              <a:ea typeface="Batang" charset="0"/>
              <a:cs typeface="Times New Roman" charset="0"/>
            </a:endParaRPr>
          </a:p>
          <a:p>
            <a:pPr>
              <a:buFont typeface="Wingdings 2" charset="0"/>
              <a:buNone/>
            </a:pPr>
            <a:r>
              <a:rPr lang="en-US" sz="2400">
                <a:solidFill>
                  <a:srgbClr val="000000"/>
                </a:solidFill>
                <a:latin typeface="Times New Roman" charset="0"/>
                <a:ea typeface="Batang" charset="0"/>
                <a:cs typeface="Batang" charset="0"/>
              </a:rPr>
              <a:t>P</a:t>
            </a:r>
            <a:r>
              <a:rPr lang="en-US" sz="2400" baseline="-25000">
                <a:solidFill>
                  <a:srgbClr val="000000"/>
                </a:solidFill>
                <a:latin typeface="Times New Roman" charset="0"/>
                <a:ea typeface="Batang" charset="0"/>
                <a:cs typeface="Batang" charset="0"/>
              </a:rPr>
              <a:t>i</a:t>
            </a:r>
            <a:r>
              <a:rPr lang="en-US" sz="2400">
                <a:solidFill>
                  <a:srgbClr val="000000"/>
                </a:solidFill>
                <a:latin typeface="Times New Roman" charset="0"/>
                <a:ea typeface="Batang" charset="0"/>
                <a:cs typeface="Batang" charset="0"/>
              </a:rPr>
              <a:t> = the expected rate of the ith event (per hour), and </a:t>
            </a:r>
            <a:endParaRPr lang="en-US" sz="2400">
              <a:solidFill>
                <a:srgbClr val="000000"/>
              </a:solidFill>
              <a:latin typeface="Times New Roman" charset="0"/>
              <a:cs typeface="Times New Roman" charset="0"/>
            </a:endParaRPr>
          </a:p>
          <a:p>
            <a:pPr>
              <a:buFont typeface="Wingdings 2" charset="0"/>
              <a:buNone/>
            </a:pPr>
            <a:r>
              <a:rPr lang="en-US" sz="2400">
                <a:solidFill>
                  <a:srgbClr val="000000"/>
                </a:solidFill>
                <a:latin typeface="Times New Roman" charset="0"/>
                <a:ea typeface="Batang" charset="0"/>
                <a:cs typeface="Batang" charset="0"/>
              </a:rPr>
              <a:t>F</a:t>
            </a:r>
            <a:r>
              <a:rPr lang="en-US" sz="2400" baseline="-25000">
                <a:solidFill>
                  <a:srgbClr val="000000"/>
                </a:solidFill>
                <a:latin typeface="Times New Roman" charset="0"/>
                <a:ea typeface="Batang" charset="0"/>
                <a:cs typeface="Batang" charset="0"/>
              </a:rPr>
              <a:t>i</a:t>
            </a:r>
            <a:r>
              <a:rPr lang="en-US" sz="2400">
                <a:solidFill>
                  <a:srgbClr val="000000"/>
                </a:solidFill>
                <a:latin typeface="Times New Roman" charset="0"/>
                <a:ea typeface="Batang" charset="0"/>
                <a:cs typeface="Batang" charset="0"/>
              </a:rPr>
              <a:t> = the probability of a fatality due to event i.</a:t>
            </a:r>
          </a:p>
          <a:p>
            <a:pPr>
              <a:buFont typeface="Wingdings 2" charset="0"/>
              <a:buNone/>
            </a:pPr>
            <a:endParaRPr lang="en-US" sz="2400">
              <a:solidFill>
                <a:srgbClr val="000000"/>
              </a:solidFill>
              <a:latin typeface="Times New Roman" charset="0"/>
              <a:ea typeface="Batang" charset="0"/>
              <a:cs typeface="Batang" charset="0"/>
            </a:endParaRPr>
          </a:p>
          <a:p>
            <a:pPr>
              <a:buFont typeface="Wingdings 2" charset="0"/>
              <a:buNone/>
            </a:pPr>
            <a:r>
              <a:rPr lang="en-US" sz="2400">
                <a:solidFill>
                  <a:srgbClr val="000000"/>
                </a:solidFill>
                <a:latin typeface="Times New Roman" charset="0"/>
                <a:ea typeface="Batang" charset="0"/>
                <a:cs typeface="Batang" charset="0"/>
              </a:rPr>
              <a:t>Sum up for all n possible events</a:t>
            </a:r>
            <a:endParaRPr lang="en-US" sz="2400">
              <a:solidFill>
                <a:srgbClr val="000000"/>
              </a:solidFill>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r>
              <a:rPr lang="en-US">
                <a:ea typeface="ＭＳ Ｐゴシック" charset="0"/>
                <a:cs typeface="ＭＳ Ｐゴシック" charset="0"/>
              </a:rPr>
              <a:t>ODH Fatality Rates</a:t>
            </a:r>
          </a:p>
        </p:txBody>
      </p:sp>
      <p:sp>
        <p:nvSpPr>
          <p:cNvPr id="19458" name="Content Placeholder 1"/>
          <p:cNvSpPr>
            <a:spLocks noGrp="1"/>
          </p:cNvSpPr>
          <p:nvPr>
            <p:ph idx="1"/>
          </p:nvPr>
        </p:nvSpPr>
        <p:spPr/>
        <p:txBody>
          <a:bodyPr/>
          <a:lstStyle/>
          <a:p>
            <a:pPr eaLnBrk="1" hangingPunct="1"/>
            <a:r>
              <a:rPr lang="en-US">
                <a:ea typeface="ＭＳ Ｐゴシック" charset="0"/>
                <a:cs typeface="ＭＳ Ｐゴシック" charset="0"/>
              </a:rPr>
              <a:t>Probability of an event ( P</a:t>
            </a:r>
            <a:r>
              <a:rPr lang="en-US" baseline="-25000">
                <a:ea typeface="ＭＳ Ｐゴシック" charset="0"/>
                <a:cs typeface="ＭＳ Ｐゴシック" charset="0"/>
              </a:rPr>
              <a:t>i</a:t>
            </a:r>
            <a:r>
              <a:rPr lang="en-US">
                <a:ea typeface="ＭＳ Ｐゴシック" charset="0"/>
                <a:cs typeface="ＭＳ Ｐゴシック" charset="0"/>
              </a:rPr>
              <a:t> ) may be based on institutional experience or on more general data (see handouts)</a:t>
            </a:r>
          </a:p>
          <a:p>
            <a:pPr eaLnBrk="1" hangingPunct="1"/>
            <a:r>
              <a:rPr lang="en-US">
                <a:ea typeface="ＭＳ Ｐゴシック" charset="0"/>
                <a:cs typeface="ＭＳ Ｐゴシック" charset="0"/>
              </a:rPr>
              <a:t>Probability of a given event causing a fatality ( F</a:t>
            </a:r>
            <a:r>
              <a:rPr lang="en-US" baseline="-25000">
                <a:ea typeface="ＭＳ Ｐゴシック" charset="0"/>
                <a:cs typeface="ＭＳ Ｐゴシック" charset="0"/>
              </a:rPr>
              <a:t>i</a:t>
            </a:r>
            <a:r>
              <a:rPr lang="en-US">
                <a:ea typeface="ＭＳ Ｐゴシック" charset="0"/>
                <a:cs typeface="ＭＳ Ｐゴシック" charset="0"/>
              </a:rPr>
              <a:t> ) is related to the lowest possible oxygen concentration that might result from the event</a:t>
            </a:r>
          </a:p>
          <a:p>
            <a:endParaRPr lang="en-US">
              <a:ea typeface="ＭＳ Ｐゴシック" charset="0"/>
              <a:cs typeface="ＭＳ Ｐゴシック" charset="0"/>
            </a:endParaRPr>
          </a:p>
        </p:txBody>
      </p:sp>
      <p:sp>
        <p:nvSpPr>
          <p:cNvPr id="19462"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19461"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002F5385-D09D-064D-9905-79A15AF53134}" type="slidenum">
              <a:rPr lang="en-US">
                <a:solidFill>
                  <a:srgbClr val="064308"/>
                </a:solidFill>
                <a:latin typeface="+mn-lt"/>
              </a:rPr>
              <a:pPr/>
              <a:t>92</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sz="3200" dirty="0">
                <a:ea typeface="ＭＳ Ｐゴシック" charset="0"/>
                <a:cs typeface="ＭＳ Ｐゴシック" charset="0"/>
              </a:rPr>
              <a:t>F</a:t>
            </a:r>
            <a:r>
              <a:rPr lang="en-US" sz="3200" baseline="-25000" dirty="0">
                <a:ea typeface="ＭＳ Ｐゴシック" charset="0"/>
                <a:cs typeface="ＭＳ Ｐゴシック" charset="0"/>
              </a:rPr>
              <a:t>i</a:t>
            </a:r>
            <a:r>
              <a:rPr lang="en-US" sz="3200" dirty="0">
                <a:ea typeface="ＭＳ Ｐゴシック" charset="0"/>
                <a:cs typeface="ＭＳ Ｐゴシック" charset="0"/>
              </a:rPr>
              <a:t> vs. Oxygen Concentration (note limits)</a:t>
            </a:r>
            <a:r>
              <a:rPr lang="en-US" sz="4000" dirty="0">
                <a:ea typeface="ＭＳ Ｐゴシック" charset="0"/>
                <a:cs typeface="ＭＳ Ｐゴシック" charset="0"/>
              </a:rPr>
              <a:t/>
            </a:r>
            <a:br>
              <a:rPr lang="en-US" sz="4000" dirty="0">
                <a:ea typeface="ＭＳ Ｐゴシック" charset="0"/>
                <a:cs typeface="ＭＳ Ｐゴシック" charset="0"/>
              </a:rPr>
            </a:br>
            <a:r>
              <a:rPr lang="en-US" sz="1800" dirty="0">
                <a:ea typeface="ＭＳ Ｐゴシック" charset="0"/>
                <a:cs typeface="ＭＳ Ｐゴシック" charset="0"/>
              </a:rPr>
              <a:t>from </a:t>
            </a:r>
            <a:r>
              <a:rPr lang="ja-JP" altLang="en-US" sz="1800" dirty="0">
                <a:ea typeface="ＭＳ Ｐゴシック" charset="0"/>
                <a:cs typeface="ＭＳ Ｐゴシック" charset="0"/>
              </a:rPr>
              <a:t>“</a:t>
            </a:r>
            <a:r>
              <a:rPr lang="en-US" sz="1800" dirty="0">
                <a:ea typeface="ＭＳ Ｐゴシック" charset="0"/>
                <a:cs typeface="ＭＳ Ｐゴシック" charset="0"/>
              </a:rPr>
              <a:t>Cryogenic and Oxygen Deficiency Hazard Safety: ODH Risk Assessment Procedures</a:t>
            </a:r>
            <a:r>
              <a:rPr lang="ja-JP" altLang="en-US" sz="1800" dirty="0">
                <a:ea typeface="ＭＳ Ｐゴシック" charset="0"/>
                <a:cs typeface="ＭＳ Ｐゴシック" charset="0"/>
              </a:rPr>
              <a:t>”</a:t>
            </a:r>
            <a:r>
              <a:rPr lang="en-US" sz="1800" dirty="0">
                <a:ea typeface="ＭＳ Ｐゴシック" charset="0"/>
                <a:cs typeface="ＭＳ Ｐゴシック" charset="0"/>
              </a:rPr>
              <a:t> SLAC ES&amp;H Manual </a:t>
            </a:r>
          </a:p>
        </p:txBody>
      </p:sp>
      <p:sp>
        <p:nvSpPr>
          <p:cNvPr id="20485"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048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20484"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88F62DF3-42A5-F54A-8EBC-2219D05F33EB}" type="slidenum">
              <a:rPr lang="en-US">
                <a:solidFill>
                  <a:srgbClr val="064308"/>
                </a:solidFill>
                <a:latin typeface="+mn-lt"/>
              </a:rPr>
              <a:pPr/>
              <a:t>93</a:t>
            </a:fld>
            <a:endParaRPr lang="en-US">
              <a:solidFill>
                <a:srgbClr val="064308"/>
              </a:solidFill>
              <a:latin typeface="+mn-lt"/>
            </a:endParaRPr>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50962"/>
            <a:ext cx="62484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ea typeface="ＭＳ Ｐゴシック" charset="0"/>
                <a:cs typeface="ＭＳ Ｐゴシック" charset="0"/>
              </a:rPr>
              <a:t>Example ODH classes at SLAC</a:t>
            </a:r>
          </a:p>
        </p:txBody>
      </p:sp>
      <p:sp>
        <p:nvSpPr>
          <p:cNvPr id="21507" name="Title 1"/>
          <p:cNvSpPr>
            <a:spLocks noGrp="1"/>
          </p:cNvSpPr>
          <p:nvPr>
            <p:ph idx="1"/>
          </p:nvPr>
        </p:nvSpPr>
        <p:spPr>
          <a:xfrm>
            <a:off x="685800" y="1752600"/>
            <a:ext cx="2971800" cy="4343400"/>
          </a:xfrm>
        </p:spPr>
        <p:txBody>
          <a:bodyPr/>
          <a:lstStyle/>
          <a:p>
            <a:pPr eaLnBrk="1" hangingPunct="1"/>
            <a:r>
              <a:rPr lang="en-US" sz="2400" dirty="0">
                <a:ea typeface="ＭＳ Ｐゴシック" charset="0"/>
                <a:cs typeface="ＭＳ Ｐゴシック" charset="0"/>
              </a:rPr>
              <a:t>Example ODH classes at SLAC</a:t>
            </a:r>
            <a:br>
              <a:rPr lang="en-US" sz="2400" dirty="0">
                <a:ea typeface="ＭＳ Ｐゴシック" charset="0"/>
                <a:cs typeface="ＭＳ Ｐゴシック" charset="0"/>
              </a:rPr>
            </a:br>
            <a:r>
              <a:rPr lang="en-US" sz="2400" dirty="0">
                <a:ea typeface="ＭＳ Ｐゴシック" charset="0"/>
                <a:cs typeface="ＭＳ Ｐゴシック" charset="0"/>
              </a:rPr>
              <a:t>Class 0 means no hazard</a:t>
            </a:r>
            <a:br>
              <a:rPr lang="en-US" sz="2400" dirty="0">
                <a:ea typeface="ＭＳ Ｐゴシック" charset="0"/>
                <a:cs typeface="ＭＳ Ｐゴシック" charset="0"/>
              </a:rPr>
            </a:br>
            <a:r>
              <a:rPr lang="en-US" sz="2400" dirty="0">
                <a:ea typeface="ＭＳ Ｐゴシック" charset="0"/>
                <a:cs typeface="ＭＳ Ｐゴシック" charset="0"/>
              </a:rPr>
              <a:t>Class 4 is not allowed</a:t>
            </a:r>
            <a:br>
              <a:rPr lang="en-US" sz="2400" dirty="0">
                <a:ea typeface="ＭＳ Ｐゴシック" charset="0"/>
                <a:cs typeface="ＭＳ Ｐゴシック" charset="0"/>
              </a:rPr>
            </a:br>
            <a:r>
              <a:rPr lang="en-US" sz="2400" dirty="0">
                <a:ea typeface="ＭＳ Ｐゴシック" charset="0"/>
                <a:cs typeface="ＭＳ Ｐゴシック" charset="0"/>
              </a:rPr>
              <a:t>Class 1 – 3 require mitigations to reduce risk</a:t>
            </a:r>
          </a:p>
        </p:txBody>
      </p:sp>
      <p:sp>
        <p:nvSpPr>
          <p:cNvPr id="21510"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21509"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E688DF66-8AD5-A143-8FC7-B4DCC729FFAC}" type="slidenum">
              <a:rPr lang="en-US">
                <a:solidFill>
                  <a:srgbClr val="064308"/>
                </a:solidFill>
                <a:latin typeface="+mn-lt"/>
              </a:rPr>
              <a:pPr/>
              <a:t>94</a:t>
            </a:fld>
            <a:endParaRPr lang="en-US">
              <a:solidFill>
                <a:srgbClr val="064308"/>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315076320"/>
              </p:ext>
            </p:extLst>
          </p:nvPr>
        </p:nvGraphicFramePr>
        <p:xfrm>
          <a:off x="3733800" y="1752600"/>
          <a:ext cx="4953000" cy="3429000"/>
        </p:xfrm>
        <a:graphic>
          <a:graphicData uri="http://schemas.openxmlformats.org/drawingml/2006/table">
            <a:tbl>
              <a:tblPr/>
              <a:tblGrid>
                <a:gridCol w="1874642"/>
                <a:gridCol w="3078358"/>
              </a:tblGrid>
              <a:tr h="571500">
                <a:tc>
                  <a:txBody>
                    <a:bodyPr/>
                    <a:lstStyle/>
                    <a:p>
                      <a:pPr algn="l" fontAlgn="b"/>
                      <a:r>
                        <a:rPr lang="en-US" sz="2000" b="0" i="0" u="none" strike="noStrike" dirty="0">
                          <a:solidFill>
                            <a:srgbClr val="000000"/>
                          </a:solidFill>
                          <a:latin typeface="Calibri"/>
                        </a:rPr>
                        <a:t>ODH Class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Symbol"/>
                        </a:rPr>
                        <a:t>F</a:t>
                      </a:r>
                      <a:r>
                        <a:rPr lang="en-US" sz="2000" b="0" i="0" u="none" strike="noStrike" dirty="0">
                          <a:solidFill>
                            <a:srgbClr val="000000"/>
                          </a:solidFill>
                          <a:latin typeface="Calibri"/>
                        </a:rPr>
                        <a:t> (hr</a:t>
                      </a:r>
                      <a:r>
                        <a:rPr lang="en-US" sz="2000" b="0" i="0" u="none" strike="noStrike" baseline="30000" dirty="0">
                          <a:solidFill>
                            <a:srgbClr val="000000"/>
                          </a:solidFill>
                          <a:latin typeface="Calibri"/>
                        </a:rPr>
                        <a:t>-1</a:t>
                      </a:r>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r" fontAlgn="b"/>
                      <a:r>
                        <a:rPr lang="en-US" sz="20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&lt; 10</a:t>
                      </a:r>
                      <a:r>
                        <a:rPr lang="en-US" sz="2000" b="0" i="0" u="none" strike="noStrike" baseline="30000" dirty="0">
                          <a:solidFill>
                            <a:srgbClr val="000000"/>
                          </a:solidFill>
                          <a:latin typeface="Calibri"/>
                        </a:rPr>
                        <a:t>-7</a:t>
                      </a:r>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r" fontAlgn="b"/>
                      <a:r>
                        <a:rPr lang="en-US" sz="20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&gt; 10</a:t>
                      </a:r>
                      <a:r>
                        <a:rPr lang="en-US" sz="2000" b="0" i="0" u="none" strike="noStrike" baseline="30000" dirty="0">
                          <a:solidFill>
                            <a:srgbClr val="000000"/>
                          </a:solidFill>
                          <a:latin typeface="Calibri"/>
                        </a:rPr>
                        <a:t>-7</a:t>
                      </a:r>
                      <a:r>
                        <a:rPr lang="en-US" sz="2000" b="0" i="0" u="none" strike="noStrike" dirty="0">
                          <a:solidFill>
                            <a:srgbClr val="000000"/>
                          </a:solidFill>
                          <a:latin typeface="Calibri"/>
                        </a:rPr>
                        <a:t> but &lt; 10</a:t>
                      </a:r>
                      <a:r>
                        <a:rPr lang="en-US" sz="2000" b="0" i="0" u="none" strike="noStrike" baseline="30000" dirty="0">
                          <a:solidFill>
                            <a:srgbClr val="000000"/>
                          </a:solidFill>
                          <a:latin typeface="Calibri"/>
                        </a:rPr>
                        <a:t>-5 </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r" fontAlgn="b"/>
                      <a:r>
                        <a:rPr lang="en-US" sz="20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&gt; 10</a:t>
                      </a:r>
                      <a:r>
                        <a:rPr lang="en-US" sz="2000" b="0" i="0" u="none" strike="noStrike" baseline="30000">
                          <a:solidFill>
                            <a:srgbClr val="000000"/>
                          </a:solidFill>
                          <a:latin typeface="Calibri"/>
                        </a:rPr>
                        <a:t>-5</a:t>
                      </a:r>
                      <a:r>
                        <a:rPr lang="en-US" sz="2000" b="0" i="0" u="none" strike="noStrike">
                          <a:solidFill>
                            <a:srgbClr val="000000"/>
                          </a:solidFill>
                          <a:latin typeface="Calibri"/>
                        </a:rPr>
                        <a:t> but &lt; 10</a:t>
                      </a:r>
                      <a:r>
                        <a:rPr lang="en-US" sz="2000" b="0" i="0" u="none" strike="noStrike" baseline="30000">
                          <a:solidFill>
                            <a:srgbClr val="000000"/>
                          </a:solidFill>
                          <a:latin typeface="Calibri"/>
                        </a:rPr>
                        <a:t>-3</a:t>
                      </a:r>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r" fontAlgn="b"/>
                      <a:r>
                        <a:rPr lang="en-US" sz="20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&gt; 10</a:t>
                      </a:r>
                      <a:r>
                        <a:rPr lang="en-US" sz="2000" b="0" i="0" u="none" strike="noStrike" baseline="30000">
                          <a:solidFill>
                            <a:srgbClr val="000000"/>
                          </a:solidFill>
                          <a:latin typeface="Calibri"/>
                        </a:rPr>
                        <a:t>-3</a:t>
                      </a:r>
                      <a:r>
                        <a:rPr lang="en-US" sz="2000" b="0" i="0" u="none" strike="noStrike">
                          <a:solidFill>
                            <a:srgbClr val="000000"/>
                          </a:solidFill>
                          <a:latin typeface="Calibri"/>
                        </a:rPr>
                        <a:t> but &lt; 10</a:t>
                      </a:r>
                      <a:r>
                        <a:rPr lang="en-US" sz="2000" b="0" i="0" u="none" strike="noStrike" baseline="30000">
                          <a:solidFill>
                            <a:srgbClr val="000000"/>
                          </a:solidFill>
                          <a:latin typeface="Calibri"/>
                        </a:rPr>
                        <a:t>-1</a:t>
                      </a:r>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r" fontAlgn="b"/>
                      <a:r>
                        <a:rPr lang="en-US" sz="20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&gt; 10</a:t>
                      </a:r>
                      <a:r>
                        <a:rPr lang="en-US" sz="2000" b="0" i="0" u="none" strike="noStrike" baseline="30000" dirty="0">
                          <a:solidFill>
                            <a:srgbClr val="000000"/>
                          </a:solidFill>
                          <a:latin typeface="Calibri"/>
                        </a:rPr>
                        <a:t>-1 </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7"/>
          <p:cNvSpPr>
            <a:spLocks noGrp="1"/>
          </p:cNvSpPr>
          <p:nvPr>
            <p:ph type="title"/>
          </p:nvPr>
        </p:nvSpPr>
        <p:spPr/>
        <p:txBody>
          <a:bodyPr/>
          <a:lstStyle/>
          <a:p>
            <a:r>
              <a:rPr lang="en-US">
                <a:ea typeface="ＭＳ Ｐゴシック" charset="0"/>
                <a:cs typeface="ＭＳ Ｐゴシック" charset="0"/>
              </a:rPr>
              <a:t>Example</a:t>
            </a:r>
          </a:p>
        </p:txBody>
      </p:sp>
      <p:sp>
        <p:nvSpPr>
          <p:cNvPr id="22530" name="Content Placeholder 8"/>
          <p:cNvSpPr>
            <a:spLocks noGrp="1"/>
          </p:cNvSpPr>
          <p:nvPr>
            <p:ph idx="1"/>
          </p:nvPr>
        </p:nvSpPr>
        <p:spPr/>
        <p:txBody>
          <a:bodyPr/>
          <a:lstStyle/>
          <a:p>
            <a:r>
              <a:rPr lang="en-US" sz="2800" dirty="0">
                <a:ea typeface="ＭＳ Ｐゴシック" charset="0"/>
                <a:cs typeface="ＭＳ Ｐゴシック" charset="0"/>
              </a:rPr>
              <a:t>Assume that you have a Dewar in a room. If the </a:t>
            </a:r>
            <a:r>
              <a:rPr lang="en-US" sz="2800" dirty="0" err="1">
                <a:ea typeface="ＭＳ Ｐゴシック" charset="0"/>
                <a:cs typeface="ＭＳ Ｐゴシック" charset="0"/>
              </a:rPr>
              <a:t>dewar</a:t>
            </a:r>
            <a:r>
              <a:rPr lang="ja-JP" altLang="en-US" sz="2800" dirty="0">
                <a:ea typeface="ＭＳ Ｐゴシック" charset="0"/>
                <a:cs typeface="ＭＳ Ｐゴシック" charset="0"/>
              </a:rPr>
              <a:t>’</a:t>
            </a:r>
            <a:r>
              <a:rPr lang="en-US" sz="2800" dirty="0">
                <a:ea typeface="ＭＳ Ｐゴシック" charset="0"/>
                <a:cs typeface="ＭＳ Ｐゴシック" charset="0"/>
              </a:rPr>
              <a:t>s vacuum jacket fails it will vent all it</a:t>
            </a:r>
            <a:r>
              <a:rPr lang="ja-JP" altLang="en-US" sz="2800" dirty="0">
                <a:ea typeface="ＭＳ Ｐゴシック" charset="0"/>
                <a:cs typeface="ＭＳ Ｐゴシック" charset="0"/>
              </a:rPr>
              <a:t>’</a:t>
            </a:r>
            <a:r>
              <a:rPr lang="en-US" sz="2800" dirty="0">
                <a:ea typeface="ＭＳ Ｐゴシック" charset="0"/>
                <a:cs typeface="ＭＳ Ｐゴシック" charset="0"/>
              </a:rPr>
              <a:t>s inventory into the room resulting in a an oxygen concentration of 10% what is the ODH fatality rate from this event</a:t>
            </a:r>
            <a:r>
              <a:rPr lang="en-US" sz="2800" dirty="0" smtClean="0">
                <a:ea typeface="ＭＳ Ｐゴシック" charset="0"/>
                <a:cs typeface="ＭＳ Ｐゴシック" charset="0"/>
              </a:rPr>
              <a:t>?</a:t>
            </a:r>
            <a:endParaRPr lang="en-US" sz="2800" dirty="0">
              <a:ea typeface="ＭＳ Ｐゴシック" charset="0"/>
              <a:cs typeface="ＭＳ Ｐゴシック" charset="0"/>
            </a:endParaRPr>
          </a:p>
          <a:p>
            <a:pPr lvl="1"/>
            <a:r>
              <a:rPr lang="en-US" sz="2400" dirty="0">
                <a:ea typeface="ＭＳ Ｐゴシック" charset="0"/>
              </a:rPr>
              <a:t>From </a:t>
            </a:r>
            <a:r>
              <a:rPr lang="en-US" sz="2400" dirty="0" err="1">
                <a:ea typeface="ＭＳ Ｐゴシック" charset="0"/>
              </a:rPr>
              <a:t>Fermilab</a:t>
            </a:r>
            <a:r>
              <a:rPr lang="en-US" sz="2400" dirty="0">
                <a:ea typeface="ＭＳ Ｐゴシック" charset="0"/>
              </a:rPr>
              <a:t> tables loss of  </a:t>
            </a:r>
            <a:r>
              <a:rPr lang="en-US" sz="2400" dirty="0" err="1">
                <a:ea typeface="ＭＳ Ｐゴシック" charset="0"/>
              </a:rPr>
              <a:t>dewar</a:t>
            </a:r>
            <a:r>
              <a:rPr lang="en-US" sz="2400" dirty="0">
                <a:ea typeface="ＭＳ Ｐゴシック" charset="0"/>
              </a:rPr>
              <a:t> </a:t>
            </a:r>
            <a:r>
              <a:rPr lang="en-US" sz="2400" dirty="0" smtClean="0">
                <a:ea typeface="ＭＳ Ｐゴシック" charset="0"/>
              </a:rPr>
              <a:t>vacuum occurs </a:t>
            </a:r>
            <a:r>
              <a:rPr lang="en-US" sz="2400" dirty="0">
                <a:ea typeface="ＭＳ Ｐゴシック" charset="0"/>
              </a:rPr>
              <a:t>at a </a:t>
            </a:r>
            <a:r>
              <a:rPr lang="en-US" sz="2400" dirty="0" smtClean="0">
                <a:ea typeface="ＭＳ Ｐゴシック" charset="0"/>
              </a:rPr>
              <a:t>probability </a:t>
            </a:r>
            <a:r>
              <a:rPr lang="en-US" sz="2400" dirty="0">
                <a:ea typeface="ＭＳ Ｐゴシック" charset="0"/>
              </a:rPr>
              <a:t>of 1x 10</a:t>
            </a:r>
            <a:r>
              <a:rPr lang="en-US" sz="2400" baseline="30000" dirty="0">
                <a:ea typeface="ＭＳ Ｐゴシック" charset="0"/>
              </a:rPr>
              <a:t>-6</a:t>
            </a:r>
            <a:r>
              <a:rPr lang="en-US" sz="2400" dirty="0">
                <a:ea typeface="ＭＳ Ｐゴシック" charset="0"/>
              </a:rPr>
              <a:t> / </a:t>
            </a:r>
            <a:r>
              <a:rPr lang="en-US" sz="2400" dirty="0" err="1">
                <a:ea typeface="ＭＳ Ｐゴシック" charset="0"/>
              </a:rPr>
              <a:t>hr</a:t>
            </a:r>
            <a:r>
              <a:rPr lang="en-US" sz="2400" dirty="0">
                <a:ea typeface="ＭＳ Ｐゴシック" charset="0"/>
              </a:rPr>
              <a:t> </a:t>
            </a:r>
          </a:p>
          <a:p>
            <a:pPr lvl="1"/>
            <a:r>
              <a:rPr lang="en-US" sz="2400" dirty="0">
                <a:ea typeface="ＭＳ Ｐゴシック" charset="0"/>
              </a:rPr>
              <a:t>at 14% the expected fatality factor is 1 x 10</a:t>
            </a:r>
            <a:r>
              <a:rPr lang="en-US" sz="2400" baseline="30000" dirty="0">
                <a:ea typeface="ＭＳ Ｐゴシック" charset="0"/>
              </a:rPr>
              <a:t>-</a:t>
            </a:r>
            <a:r>
              <a:rPr lang="en-US" sz="2400" baseline="30000" dirty="0" smtClean="0">
                <a:ea typeface="ＭＳ Ｐゴシック" charset="0"/>
              </a:rPr>
              <a:t>1</a:t>
            </a:r>
            <a:endParaRPr lang="en-US" sz="2400" baseline="30000" dirty="0">
              <a:ea typeface="ＭＳ Ｐゴシック" charset="0"/>
            </a:endParaRPr>
          </a:p>
          <a:p>
            <a:r>
              <a:rPr lang="en-US" sz="2800" dirty="0">
                <a:ea typeface="ＭＳ Ｐゴシック" charset="0"/>
                <a:cs typeface="ＭＳ Ｐゴシック" charset="0"/>
              </a:rPr>
              <a:t>Thus the ODH Fatality rate for this one event is 1 x 10</a:t>
            </a:r>
            <a:r>
              <a:rPr lang="en-US" sz="2800" baseline="30000" dirty="0">
                <a:ea typeface="ＭＳ Ｐゴシック" charset="0"/>
                <a:cs typeface="ＭＳ Ｐゴシック" charset="0"/>
              </a:rPr>
              <a:t>-7</a:t>
            </a:r>
            <a:r>
              <a:rPr lang="en-US" sz="2800" dirty="0">
                <a:ea typeface="ＭＳ Ｐゴシック" charset="0"/>
                <a:cs typeface="ＭＳ Ｐゴシック" charset="0"/>
              </a:rPr>
              <a:t> / </a:t>
            </a:r>
            <a:r>
              <a:rPr lang="en-US" sz="2800" dirty="0" err="1">
                <a:ea typeface="ＭＳ Ｐゴシック" charset="0"/>
                <a:cs typeface="ＭＳ Ｐゴシック" charset="0"/>
              </a:rPr>
              <a:t>hr</a:t>
            </a:r>
            <a:r>
              <a:rPr lang="en-US" sz="2800" dirty="0">
                <a:ea typeface="ＭＳ Ｐゴシック" charset="0"/>
                <a:cs typeface="ＭＳ Ｐゴシック" charset="0"/>
              </a:rPr>
              <a:t> or an ODH Class 1 </a:t>
            </a:r>
          </a:p>
          <a:p>
            <a:pPr lvl="1">
              <a:buFont typeface="Arial" charset="0"/>
              <a:buNone/>
            </a:pPr>
            <a:endParaRPr lang="en-US" baseline="30000" dirty="0">
              <a:ea typeface="ＭＳ Ｐゴシック" charset="0"/>
            </a:endParaRPr>
          </a:p>
          <a:p>
            <a:pPr lvl="1">
              <a:buFont typeface="Arial" charset="0"/>
              <a:buNone/>
            </a:pPr>
            <a:endParaRPr lang="en-US" dirty="0">
              <a:ea typeface="ＭＳ Ｐゴシック" charset="0"/>
            </a:endParaRPr>
          </a:p>
          <a:p>
            <a:pPr lvl="1"/>
            <a:endParaRPr lang="en-US" dirty="0">
              <a:ea typeface="ＭＳ Ｐゴシック" charset="0"/>
            </a:endParaRPr>
          </a:p>
        </p:txBody>
      </p:sp>
      <p:sp>
        <p:nvSpPr>
          <p:cNvPr id="22534"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CCC24D25-D905-EF4C-B959-555FC6273D57}" type="slidenum">
              <a:rPr lang="en-US">
                <a:solidFill>
                  <a:srgbClr val="064308"/>
                </a:solidFill>
                <a:latin typeface="+mn-lt"/>
              </a:rPr>
              <a:pPr/>
              <a:t>95</a:t>
            </a:fld>
            <a:endParaRPr lang="en-US">
              <a:solidFill>
                <a:srgbClr val="064308"/>
              </a:solidFill>
              <a:latin typeface="+mn-l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685800" y="381000"/>
            <a:ext cx="7772400" cy="685800"/>
          </a:xfrm>
        </p:spPr>
        <p:txBody>
          <a:bodyPr/>
          <a:lstStyle/>
          <a:p>
            <a:r>
              <a:rPr lang="en-US" dirty="0">
                <a:ea typeface="ＭＳ Ｐゴシック" charset="0"/>
                <a:cs typeface="ＭＳ Ｐゴシック" charset="0"/>
              </a:rPr>
              <a:t>ODH Mitigations</a:t>
            </a:r>
          </a:p>
        </p:txBody>
      </p:sp>
      <p:sp>
        <p:nvSpPr>
          <p:cNvPr id="23554" name="Content Placeholder 7"/>
          <p:cNvSpPr>
            <a:spLocks noGrp="1"/>
          </p:cNvSpPr>
          <p:nvPr>
            <p:ph idx="1"/>
          </p:nvPr>
        </p:nvSpPr>
        <p:spPr>
          <a:xfrm>
            <a:off x="685800" y="1066800"/>
            <a:ext cx="7772400" cy="5029200"/>
          </a:xfrm>
        </p:spPr>
        <p:txBody>
          <a:bodyPr/>
          <a:lstStyle/>
          <a:p>
            <a:pPr eaLnBrk="1" hangingPunct="1"/>
            <a:r>
              <a:rPr lang="en-US" sz="2400" dirty="0">
                <a:ea typeface="ＭＳ Ｐゴシック" charset="0"/>
                <a:cs typeface="ＭＳ Ｐゴシック" charset="0"/>
              </a:rPr>
              <a:t>Best solution: Eliminate the hazard by design choices</a:t>
            </a:r>
          </a:p>
          <a:p>
            <a:pPr lvl="1" eaLnBrk="1" hangingPunct="1"/>
            <a:r>
              <a:rPr lang="en-US" sz="2000" dirty="0">
                <a:ea typeface="ＭＳ Ｐゴシック" charset="0"/>
              </a:rPr>
              <a:t>Reduce inventory of cryogenic fluids &amp; compressed gases</a:t>
            </a:r>
          </a:p>
          <a:p>
            <a:pPr lvl="1" eaLnBrk="1" hangingPunct="1"/>
            <a:r>
              <a:rPr lang="en-US" sz="2000" dirty="0">
                <a:ea typeface="ＭＳ Ｐゴシック" charset="0"/>
              </a:rPr>
              <a:t>Don</a:t>
            </a:r>
            <a:r>
              <a:rPr lang="ja-JP" altLang="en-US" sz="2000" dirty="0">
                <a:ea typeface="ＭＳ Ｐゴシック" charset="0"/>
              </a:rPr>
              <a:t>’</a:t>
            </a:r>
            <a:r>
              <a:rPr lang="en-US" sz="2000" dirty="0">
                <a:ea typeface="ＭＳ Ｐゴシック" charset="0"/>
              </a:rPr>
              <a:t>t conduct cryogenic activities in small spaces</a:t>
            </a:r>
          </a:p>
          <a:p>
            <a:pPr lvl="1" eaLnBrk="1" hangingPunct="1"/>
            <a:r>
              <a:rPr lang="en-US" sz="2000" dirty="0">
                <a:ea typeface="ＭＳ Ｐゴシック" charset="0"/>
              </a:rPr>
              <a:t>Don</a:t>
            </a:r>
            <a:r>
              <a:rPr lang="ja-JP" altLang="en-US" sz="2000" dirty="0">
                <a:ea typeface="ＭＳ Ｐゴシック" charset="0"/>
              </a:rPr>
              <a:t>’</a:t>
            </a:r>
            <a:r>
              <a:rPr lang="en-US" sz="2000" dirty="0">
                <a:ea typeface="ＭＳ Ｐゴシック" charset="0"/>
              </a:rPr>
              <a:t>t use LN</a:t>
            </a:r>
            <a:r>
              <a:rPr lang="en-US" sz="2000" baseline="-25000" dirty="0">
                <a:ea typeface="ＭＳ Ｐゴシック" charset="0"/>
              </a:rPr>
              <a:t>2</a:t>
            </a:r>
            <a:r>
              <a:rPr lang="en-US" sz="2000" dirty="0">
                <a:ea typeface="ＭＳ Ｐゴシック" charset="0"/>
              </a:rPr>
              <a:t> underground</a:t>
            </a:r>
          </a:p>
          <a:p>
            <a:pPr eaLnBrk="1" hangingPunct="1"/>
            <a:r>
              <a:rPr lang="en-US" sz="2400" dirty="0">
                <a:ea typeface="ＭＳ Ｐゴシック" charset="0"/>
                <a:cs typeface="ＭＳ Ｐゴシック" charset="0"/>
              </a:rPr>
              <a:t>Training</a:t>
            </a:r>
          </a:p>
          <a:p>
            <a:pPr lvl="1" eaLnBrk="1" hangingPunct="1"/>
            <a:r>
              <a:rPr lang="en-US" sz="2000" dirty="0">
                <a:ea typeface="ＭＳ Ｐゴシック" charset="0"/>
              </a:rPr>
              <a:t>Everyone working in a possible ODH area should be made aware of the hazard and know what to do in the event of an incident or alarm</a:t>
            </a:r>
          </a:p>
          <a:p>
            <a:pPr lvl="2" eaLnBrk="1" hangingPunct="1"/>
            <a:r>
              <a:rPr lang="en-US" sz="1800" dirty="0">
                <a:ea typeface="ヒラギノ角ゴ Pro W3" charset="0"/>
                <a:cs typeface="ヒラギノ角ゴ Pro W3" charset="0"/>
              </a:rPr>
              <a:t>This includes periodic workers such as security staff, custodial staff and contractors</a:t>
            </a:r>
          </a:p>
          <a:p>
            <a:pPr lvl="2" eaLnBrk="1" hangingPunct="1"/>
            <a:r>
              <a:rPr lang="en-US" sz="1800" dirty="0">
                <a:ea typeface="ヒラギノ角ゴ Pro W3" charset="0"/>
                <a:cs typeface="ヒラギノ角ゴ Pro W3" charset="0"/>
              </a:rPr>
              <a:t>Visitors should be escorted</a:t>
            </a:r>
          </a:p>
          <a:p>
            <a:pPr eaLnBrk="1" hangingPunct="1"/>
            <a:r>
              <a:rPr lang="en-US" sz="2400" dirty="0">
                <a:ea typeface="ＭＳ Ｐゴシック" charset="0"/>
                <a:cs typeface="ＭＳ Ｐゴシック" charset="0"/>
              </a:rPr>
              <a:t>Signs</a:t>
            </a:r>
          </a:p>
          <a:p>
            <a:pPr lvl="1" eaLnBrk="1" hangingPunct="1"/>
            <a:r>
              <a:rPr lang="en-US" sz="2000" dirty="0">
                <a:ea typeface="ＭＳ Ｐゴシック" charset="0"/>
              </a:rPr>
              <a:t>Notify people of the hazard and proper response</a:t>
            </a:r>
          </a:p>
          <a:p>
            <a:pPr lvl="1" eaLnBrk="1" hangingPunct="1"/>
            <a:r>
              <a:rPr lang="en-US" sz="2000" dirty="0">
                <a:ea typeface="ＭＳ Ｐゴシック" charset="0"/>
              </a:rPr>
              <a:t>Indicate that only trained people are authorized to be there</a:t>
            </a:r>
          </a:p>
          <a:p>
            <a:pPr eaLnBrk="1" hangingPunct="1"/>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3558"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22533" name="Slide Number Placeholder 5"/>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7449FA12-C459-9C4C-B724-66EB60026FBF}" type="slidenum">
              <a:rPr lang="en-US">
                <a:solidFill>
                  <a:srgbClr val="064308"/>
                </a:solidFill>
                <a:latin typeface="+mn-lt"/>
              </a:rPr>
              <a:pPr/>
              <a:t>96</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685800" y="381000"/>
            <a:ext cx="7772400" cy="457200"/>
          </a:xfrm>
        </p:spPr>
        <p:txBody>
          <a:bodyPr/>
          <a:lstStyle/>
          <a:p>
            <a:r>
              <a:rPr lang="en-US" sz="2400" dirty="0" smtClean="0"/>
              <a:t>Example 2: Summary Analysis for </a:t>
            </a:r>
            <a:r>
              <a:rPr lang="en-US" sz="2400" dirty="0" err="1" smtClean="0"/>
              <a:t>Fermilab</a:t>
            </a:r>
            <a:r>
              <a:rPr lang="en-US" sz="2400" dirty="0" smtClean="0"/>
              <a:t> MTA Hall</a:t>
            </a:r>
            <a:endParaRPr lang="en-US" sz="2400" dirty="0"/>
          </a:p>
        </p:txBody>
      </p:sp>
      <p:sp>
        <p:nvSpPr>
          <p:cNvPr id="24581" name="Date Placeholder 5"/>
          <p:cNvSpPr>
            <a:spLocks noGrp="1"/>
          </p:cNvSpPr>
          <p:nvPr>
            <p:ph type="dt" sz="half" idx="10"/>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latin typeface="+mn-lt"/>
              </a:rPr>
              <a:t>USPAS,         January, 2017</a:t>
            </a:r>
            <a:endParaRPr lang="en-US" dirty="0">
              <a:latin typeface="+mn-lt"/>
            </a:endParaRPr>
          </a:p>
        </p:txBody>
      </p:sp>
      <p:sp>
        <p:nvSpPr>
          <p:cNvPr id="24579" name="Footer Placeholder 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latin typeface="+mn-lt"/>
              </a:rPr>
              <a:t>Cryogenic Safety, Tom Peterson and John Weisend</a:t>
            </a:r>
            <a:endParaRPr lang="en-US">
              <a:latin typeface="+mn-lt"/>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latin typeface="+mn-lt"/>
              </a:rPr>
              <a:t>Slide </a:t>
            </a:r>
            <a:fld id="{F5A8C41C-94AB-3A4C-9B53-48C39299D6D8}" type="slidenum">
              <a:rPr lang="en-US" smtClean="0">
                <a:latin typeface="+mn-lt"/>
              </a:rPr>
              <a:pPr/>
              <a:t>97</a:t>
            </a:fld>
            <a:endParaRPr lang="en-US">
              <a:latin typeface="+mn-lt"/>
            </a:endParaRPr>
          </a:p>
        </p:txBody>
      </p:sp>
      <p:pic>
        <p:nvPicPr>
          <p:cNvPr id="245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3248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xfrm>
            <a:off x="685800" y="381000"/>
            <a:ext cx="7772400" cy="914400"/>
          </a:xfrm>
        </p:spPr>
        <p:txBody>
          <a:bodyPr/>
          <a:lstStyle/>
          <a:p>
            <a:r>
              <a:rPr lang="en-US" dirty="0">
                <a:ea typeface="ＭＳ Ｐゴシック" charset="0"/>
                <a:cs typeface="ＭＳ Ｐゴシック" charset="0"/>
              </a:rPr>
              <a:t>ODH </a:t>
            </a:r>
            <a:r>
              <a:rPr lang="en-US" dirty="0" smtClean="0">
                <a:ea typeface="ＭＳ Ｐゴシック" charset="0"/>
                <a:cs typeface="ＭＳ Ｐゴシック" charset="0"/>
              </a:rPr>
              <a:t>Mitigations --Ventilation</a:t>
            </a:r>
            <a:endParaRPr lang="en-US" dirty="0">
              <a:ea typeface="ＭＳ Ｐゴシック" charset="0"/>
              <a:cs typeface="ＭＳ Ｐゴシック" charset="0"/>
            </a:endParaRPr>
          </a:p>
        </p:txBody>
      </p:sp>
      <p:sp>
        <p:nvSpPr>
          <p:cNvPr id="25602" name="Content Placeholder 1"/>
          <p:cNvSpPr>
            <a:spLocks noGrp="1"/>
          </p:cNvSpPr>
          <p:nvPr>
            <p:ph idx="1"/>
          </p:nvPr>
        </p:nvSpPr>
        <p:spPr>
          <a:xfrm>
            <a:off x="685800" y="1219200"/>
            <a:ext cx="7772400" cy="4876800"/>
          </a:xfrm>
        </p:spPr>
        <p:txBody>
          <a:bodyPr/>
          <a:lstStyle/>
          <a:p>
            <a:pPr eaLnBrk="1" hangingPunct="1"/>
            <a:r>
              <a:rPr lang="en-US" dirty="0">
                <a:ea typeface="ＭＳ Ｐゴシック" charset="0"/>
                <a:cs typeface="ＭＳ Ｐゴシック" charset="0"/>
              </a:rPr>
              <a:t>Ventilation systems to increase air exchange and reduce the possibility of an oxygen deficient  atmosphere forming</a:t>
            </a:r>
          </a:p>
          <a:p>
            <a:pPr lvl="1" eaLnBrk="1" hangingPunct="1"/>
            <a:r>
              <a:rPr lang="en-US" b="1" dirty="0">
                <a:solidFill>
                  <a:srgbClr val="FF0000"/>
                </a:solidFill>
                <a:ea typeface="ＭＳ Ｐゴシック" charset="0"/>
              </a:rPr>
              <a:t>Warning</a:t>
            </a:r>
            <a:r>
              <a:rPr lang="en-US" dirty="0">
                <a:ea typeface="ＭＳ Ｐゴシック" charset="0"/>
              </a:rPr>
              <a:t> If this approach is taken, the ventilation system must now be treated as a safety system with appropriate controls and redundancies</a:t>
            </a:r>
          </a:p>
          <a:p>
            <a:pPr lvl="2" eaLnBrk="1" hangingPunct="1"/>
            <a:r>
              <a:rPr lang="en-US" dirty="0">
                <a:ea typeface="ヒラギノ角ゴ Pro W3" charset="0"/>
                <a:cs typeface="ヒラギノ角ゴ Pro W3" charset="0"/>
              </a:rPr>
              <a:t>What happens during maintenance or equipment failure?</a:t>
            </a:r>
          </a:p>
          <a:p>
            <a:pPr lvl="2" eaLnBrk="1" hangingPunct="1"/>
            <a:r>
              <a:rPr lang="en-US" dirty="0">
                <a:ea typeface="ヒラギノ角ゴ Pro W3" charset="0"/>
                <a:cs typeface="ヒラギノ角ゴ Pro W3" charset="0"/>
              </a:rPr>
              <a:t>How do you know ventilation system is working?</a:t>
            </a:r>
          </a:p>
          <a:p>
            <a:endParaRPr lang="en-US" dirty="0">
              <a:ea typeface="ＭＳ Ｐゴシック" charset="0"/>
              <a:cs typeface="ＭＳ Ｐゴシック" charset="0"/>
            </a:endParaRPr>
          </a:p>
        </p:txBody>
      </p:sp>
      <p:sp>
        <p:nvSpPr>
          <p:cNvPr id="25606"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USPAS,         January, 2017</a:t>
            </a:r>
            <a:endParaRPr dirty="0">
              <a:solidFill>
                <a:srgbClr val="064308"/>
              </a:solidFill>
              <a:latin typeface="+mn-lt"/>
            </a:endParaRPr>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mtClean="0">
                <a:solidFill>
                  <a:srgbClr val="064308"/>
                </a:solidFill>
                <a:latin typeface="+mn-lt"/>
              </a:rPr>
              <a:t>Cryogenic Safety, Tom Peterson and John Weisend</a:t>
            </a:r>
            <a:endParaRPr lang="en-US">
              <a:solidFill>
                <a:srgbClr val="064308"/>
              </a:solidFill>
              <a:latin typeface="+mn-lt"/>
            </a:endParaRPr>
          </a:p>
        </p:txBody>
      </p:sp>
      <p:sp>
        <p:nvSpPr>
          <p:cNvPr id="23557"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solidFill>
                  <a:srgbClr val="064308"/>
                </a:solidFill>
                <a:latin typeface="+mn-lt"/>
              </a:rPr>
              <a:t>Slide </a:t>
            </a:r>
            <a:fld id="{32037DB7-5781-1046-AED4-A976C398EB0E}" type="slidenum">
              <a:rPr lang="en-US">
                <a:solidFill>
                  <a:srgbClr val="064308"/>
                </a:solidFill>
                <a:latin typeface="+mn-lt"/>
              </a:rPr>
              <a:pPr/>
              <a:t>98</a:t>
            </a:fld>
            <a:endParaRPr lang="en-US">
              <a:solidFill>
                <a:srgbClr val="064308"/>
              </a:solidFill>
              <a:latin typeface="+mn-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ＭＳ Ｐゴシック" charset="0"/>
              </a:rPr>
              <a:t>ODH </a:t>
            </a:r>
            <a:r>
              <a:rPr lang="en-US" sz="3200" dirty="0" smtClean="0">
                <a:ea typeface="ＭＳ Ｐゴシック" charset="0"/>
              </a:rPr>
              <a:t>Mitigations -- Monitors </a:t>
            </a:r>
            <a:r>
              <a:rPr lang="en-US" sz="3200" dirty="0">
                <a:ea typeface="ＭＳ Ｐゴシック" charset="0"/>
              </a:rPr>
              <a:t>and Alarms</a:t>
            </a:r>
            <a:br>
              <a:rPr lang="en-US" sz="3200" dirty="0">
                <a:ea typeface="ＭＳ Ｐゴシック" charset="0"/>
              </a:rPr>
            </a:br>
            <a:endParaRPr lang="en-US" sz="3200" dirty="0"/>
          </a:p>
        </p:txBody>
      </p:sp>
      <p:sp>
        <p:nvSpPr>
          <p:cNvPr id="3" name="Content Placeholder 2"/>
          <p:cNvSpPr>
            <a:spLocks noGrp="1"/>
          </p:cNvSpPr>
          <p:nvPr>
            <p:ph idx="1"/>
          </p:nvPr>
        </p:nvSpPr>
        <p:spPr>
          <a:xfrm>
            <a:off x="685800" y="1219200"/>
            <a:ext cx="7772400" cy="4876800"/>
          </a:xfrm>
        </p:spPr>
        <p:txBody>
          <a:bodyPr/>
          <a:lstStyle/>
          <a:p>
            <a:pPr eaLnBrk="1" hangingPunct="1">
              <a:lnSpc>
                <a:spcPct val="90000"/>
              </a:lnSpc>
            </a:pPr>
            <a:r>
              <a:rPr lang="en-US" sz="2400" dirty="0" smtClean="0">
                <a:ea typeface="ＭＳ Ｐゴシック" charset="0"/>
              </a:rPr>
              <a:t>A </a:t>
            </a:r>
            <a:r>
              <a:rPr lang="en-US" sz="2400" dirty="0">
                <a:ea typeface="ＭＳ Ｐゴシック" charset="0"/>
              </a:rPr>
              <a:t>very common and effective mitigation. Commercial devices exist.</a:t>
            </a:r>
          </a:p>
          <a:p>
            <a:pPr eaLnBrk="1" hangingPunct="1">
              <a:lnSpc>
                <a:spcPct val="90000"/>
              </a:lnSpc>
            </a:pPr>
            <a:r>
              <a:rPr lang="en-US" sz="2400" dirty="0">
                <a:ea typeface="ＭＳ Ｐゴシック" charset="0"/>
              </a:rPr>
              <a:t>Indicates when a hazard exists</a:t>
            </a:r>
          </a:p>
          <a:p>
            <a:pPr eaLnBrk="1" hangingPunct="1">
              <a:lnSpc>
                <a:spcPct val="90000"/>
              </a:lnSpc>
            </a:pPr>
            <a:r>
              <a:rPr lang="en-US" sz="2400" dirty="0">
                <a:ea typeface="ＭＳ Ｐゴシック" charset="0"/>
              </a:rPr>
              <a:t>Very valuable in showing if a area has become dangerous during off hours</a:t>
            </a:r>
          </a:p>
          <a:p>
            <a:pPr eaLnBrk="1" hangingPunct="1">
              <a:lnSpc>
                <a:spcPct val="90000"/>
              </a:lnSpc>
            </a:pPr>
            <a:r>
              <a:rPr lang="en-US" sz="2400" dirty="0">
                <a:ea typeface="ＭＳ Ｐゴシック" charset="0"/>
              </a:rPr>
              <a:t>Alarms generally set to trip at 19.5% Oxygen </a:t>
            </a:r>
          </a:p>
          <a:p>
            <a:pPr eaLnBrk="1" hangingPunct="1">
              <a:lnSpc>
                <a:spcPct val="90000"/>
              </a:lnSpc>
            </a:pPr>
            <a:r>
              <a:rPr lang="en-US" sz="2400" dirty="0">
                <a:ea typeface="ＭＳ Ｐゴシック" charset="0"/>
              </a:rPr>
              <a:t>Alarms should include lights &amp; horn as well as an indicator at entrance to area</a:t>
            </a:r>
          </a:p>
          <a:p>
            <a:pPr eaLnBrk="1" hangingPunct="1">
              <a:lnSpc>
                <a:spcPct val="90000"/>
              </a:lnSpc>
            </a:pPr>
            <a:r>
              <a:rPr lang="en-US" sz="2400" dirty="0">
                <a:ea typeface="ＭＳ Ｐゴシック" charset="0"/>
              </a:rPr>
              <a:t>Alarms should register in a remote center (control room or fire </a:t>
            </a:r>
            <a:r>
              <a:rPr lang="en-US" sz="2400" dirty="0" err="1">
                <a:ea typeface="ＭＳ Ｐゴシック" charset="0"/>
              </a:rPr>
              <a:t>dept</a:t>
            </a:r>
            <a:r>
              <a:rPr lang="en-US" sz="2400" dirty="0">
                <a:ea typeface="ＭＳ Ｐゴシック" charset="0"/>
              </a:rPr>
              <a:t>) as well</a:t>
            </a:r>
          </a:p>
          <a:p>
            <a:pPr eaLnBrk="1" hangingPunct="1">
              <a:lnSpc>
                <a:spcPct val="90000"/>
              </a:lnSpc>
            </a:pPr>
            <a:r>
              <a:rPr lang="en-US" sz="2400" dirty="0">
                <a:ea typeface="ＭＳ Ｐゴシック" charset="0"/>
              </a:rPr>
              <a:t>As a safety system it requires appropriate controls &amp; backups (UPS, redundancy </a:t>
            </a:r>
            <a:r>
              <a:rPr lang="en-US" sz="2400" dirty="0" err="1">
                <a:ea typeface="ＭＳ Ｐゴシック" charset="0"/>
              </a:rPr>
              <a:t>etc</a:t>
            </a:r>
            <a:r>
              <a:rPr lang="en-US" sz="2400" dirty="0">
                <a:ea typeface="ＭＳ Ｐゴシック" charset="0"/>
              </a:rPr>
              <a:t>)</a:t>
            </a:r>
          </a:p>
          <a:p>
            <a:pPr eaLnBrk="1" hangingPunct="1">
              <a:lnSpc>
                <a:spcPct val="90000"/>
              </a:lnSpc>
            </a:pPr>
            <a:r>
              <a:rPr lang="en-US" sz="2400" dirty="0">
                <a:ea typeface="ＭＳ Ｐゴシック" charset="0"/>
              </a:rPr>
              <a:t>In some cases personal monitors will add additional safety</a:t>
            </a:r>
          </a:p>
          <a:p>
            <a:endParaRPr lang="en-US" dirty="0"/>
          </a:p>
        </p:txBody>
      </p:sp>
      <p:sp>
        <p:nvSpPr>
          <p:cNvPr id="4" name="Date Placeholder 3"/>
          <p:cNvSpPr>
            <a:spLocks noGrp="1"/>
          </p:cNvSpPr>
          <p:nvPr>
            <p:ph type="dt" sz="half" idx="10"/>
          </p:nvPr>
        </p:nvSpPr>
        <p:spPr/>
        <p:txBody>
          <a:bodyPr/>
          <a:lstStyle/>
          <a:p>
            <a:pPr>
              <a:defRPr/>
            </a:pPr>
            <a:r>
              <a:rPr lang="en-US" smtClean="0"/>
              <a:t>USPAS,         January, 2017</a:t>
            </a:r>
            <a:endParaRPr lang="en-US"/>
          </a:p>
        </p:txBody>
      </p:sp>
      <p:sp>
        <p:nvSpPr>
          <p:cNvPr id="5" name="Footer Placeholder 4"/>
          <p:cNvSpPr>
            <a:spLocks noGrp="1"/>
          </p:cNvSpPr>
          <p:nvPr>
            <p:ph type="ftr" sz="quarter" idx="11"/>
          </p:nvPr>
        </p:nvSpPr>
        <p:spPr/>
        <p:txBody>
          <a:bodyPr/>
          <a:lstStyle/>
          <a:p>
            <a:pPr>
              <a:defRPr/>
            </a:pPr>
            <a:r>
              <a:rPr lang="en-US" smtClean="0"/>
              <a:t>Cryogenic Safety, Tom Peterson and John Weisend</a:t>
            </a:r>
            <a:endParaRPr lang="en-US"/>
          </a:p>
        </p:txBody>
      </p:sp>
      <p:sp>
        <p:nvSpPr>
          <p:cNvPr id="6" name="Slide Number Placeholder 5"/>
          <p:cNvSpPr>
            <a:spLocks noGrp="1"/>
          </p:cNvSpPr>
          <p:nvPr>
            <p:ph type="sldNum" sz="quarter" idx="12"/>
          </p:nvPr>
        </p:nvSpPr>
        <p:spPr/>
        <p:txBody>
          <a:bodyPr/>
          <a:lstStyle/>
          <a:p>
            <a:pPr>
              <a:defRPr/>
            </a:pPr>
            <a:fld id="{7B10D6B7-237C-7A4F-852D-A5CED5BA15AE}" type="slidenum">
              <a:rPr lang="en-US" smtClean="0"/>
              <a:pPr>
                <a:defRPr/>
              </a:pPr>
              <a:t>99</a:t>
            </a:fld>
            <a:endParaRPr lang="en-US"/>
          </a:p>
        </p:txBody>
      </p:sp>
    </p:spTree>
    <p:extLst>
      <p:ext uri="{BB962C8B-B14F-4D97-AF65-F5344CB8AC3E}">
        <p14:creationId xmlns:p14="http://schemas.microsoft.com/office/powerpoint/2010/main" val="52072180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26755</TotalTime>
  <Words>8341</Words>
  <Application>Microsoft Office PowerPoint</Application>
  <PresentationFormat>On-screen Show (4:3)</PresentationFormat>
  <Paragraphs>1052</Paragraphs>
  <Slides>107</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09" baseType="lpstr">
      <vt:lpstr>Blank Presentation</vt:lpstr>
      <vt:lpstr>Equation</vt:lpstr>
      <vt:lpstr>Cryogenic Safety  with Emphasis on Overpressure Protection of Low Temperature Helium Vessels</vt:lpstr>
      <vt:lpstr>Two MRI system event videos</vt:lpstr>
      <vt:lpstr>Outline</vt:lpstr>
      <vt:lpstr>Introduction </vt:lpstr>
      <vt:lpstr>The basic hazards due to helium and nitrogen </vt:lpstr>
      <vt:lpstr>Oxygen Deficiency Hazard (ODH)</vt:lpstr>
      <vt:lpstr>Extreme cold hazard</vt:lpstr>
      <vt:lpstr>Fire Hazard</vt:lpstr>
      <vt:lpstr>Oxygen Enriched Air</vt:lpstr>
      <vt:lpstr>Over Pressurization or Explosion due to rapid expansion</vt:lpstr>
      <vt:lpstr>Protection from cryogenic hazards </vt:lpstr>
      <vt:lpstr>Lessons Learned</vt:lpstr>
      <vt:lpstr>Lessons Learned </vt:lpstr>
      <vt:lpstr>Lessons learned (continued) </vt:lpstr>
      <vt:lpstr>Lessons learned (continued)</vt:lpstr>
      <vt:lpstr>Topics in cryogenic pressure safety </vt:lpstr>
      <vt:lpstr>Pressure vessel and piping codes</vt:lpstr>
      <vt:lpstr>ASME pressure vessel code -- Section VIII, Division 1</vt:lpstr>
      <vt:lpstr>ASME pressure vessel code -- Section VIII, Division 2</vt:lpstr>
      <vt:lpstr>Pressure protection </vt:lpstr>
      <vt:lpstr>ASME pressure vessel code -- relief devices </vt:lpstr>
      <vt:lpstr>Compressed Gas Association publication,  CGA S-1.3, “Pressure Relief Device Standards”</vt:lpstr>
      <vt:lpstr>Note: we take exception to paragraph 2.2 in CGA S-1.3</vt:lpstr>
      <vt:lpstr>Compressed Gas Association publication,  CGA S-1.3, “Pressure Relief Device Standards”</vt:lpstr>
      <vt:lpstr>Evaluating the venting flow rate and conditions </vt:lpstr>
      <vt:lpstr>Sources of pressure -- mechanical </vt:lpstr>
      <vt:lpstr>Sources of pressure -- heat</vt:lpstr>
      <vt:lpstr>Nominal heat loads</vt:lpstr>
      <vt:lpstr>Heat flux due to loss of insulating vacuum as a source of pressure</vt:lpstr>
      <vt:lpstr>Heat flux conclusions </vt:lpstr>
      <vt:lpstr>Other heat flux comments</vt:lpstr>
      <vt:lpstr>PowerPoint Presentation</vt:lpstr>
      <vt:lpstr>Atmospheric air rushing into a vacuum space and condensing on a surface deposits about 11 kW per cm2 of air hole inlet area.  In many cases, heat flux will be limited by this air hole inlet size rather than low-temperature surface area.  </vt:lpstr>
      <vt:lpstr>Conversion of heat to mass flow</vt:lpstr>
      <vt:lpstr>Supercritical fluid -- energy added per unit mass expelled  The pressure of a liquid helium container during venting will often exceed the critical pressure of helium (2.3 bar)</vt:lpstr>
      <vt:lpstr>Relief venting </vt:lpstr>
      <vt:lpstr>Venting flow analyses </vt:lpstr>
      <vt:lpstr>Constraints and assumptions </vt:lpstr>
      <vt:lpstr>Constraints and assumptions </vt:lpstr>
      <vt:lpstr>Venting and relief sizing analysis</vt:lpstr>
      <vt:lpstr>Vent sizing vs ODH flow estimate</vt:lpstr>
      <vt:lpstr>Vent line flow temperature </vt:lpstr>
      <vt:lpstr>Vent line pressure drop evaluation</vt:lpstr>
      <vt:lpstr>PowerPoint Presentation</vt:lpstr>
      <vt:lpstr>PowerPoint Presentation</vt:lpstr>
      <vt:lpstr>PowerPoint Presentation</vt:lpstr>
      <vt:lpstr>Pressure drop analysis,  working formula for round pipes   This is a form of the D'Arcy-Weisbach formula.  With pressure drop expressed as head loss, this is sometimes called simply the Darcy formula.  (Note that delta-P changed signs here, to a positive number.)</vt:lpstr>
      <vt:lpstr>Rupture disk and  relief valve sizing</vt:lpstr>
      <vt:lpstr>Choked flow in a nozzle</vt:lpstr>
      <vt:lpstr>Crane Technical Paper #410 </vt:lpstr>
      <vt:lpstr>Relief devices </vt:lpstr>
      <vt:lpstr>From the BS&amp;B rupture disk catalogue</vt:lpstr>
      <vt:lpstr>Rupture disks</vt:lpstr>
      <vt:lpstr>Relief valves </vt:lpstr>
      <vt:lpstr>Relief valves</vt:lpstr>
      <vt:lpstr>Venting system analysis example</vt:lpstr>
      <vt:lpstr>Sample spreadsheet for large pressure drop</vt:lpstr>
      <vt:lpstr>More examples </vt:lpstr>
      <vt:lpstr>Cryomodule Pipe Sizing Criteria</vt:lpstr>
      <vt:lpstr>Superconducting RF Helium Vessel</vt:lpstr>
      <vt:lpstr>Dressed cavity 650 MHz.  (proposal) with MC cold-part</vt:lpstr>
      <vt:lpstr>PowerPoint Presentation</vt:lpstr>
      <vt:lpstr>650 MHz Cryomodule  (Tesla Style-Stand Alone)</vt:lpstr>
      <vt:lpstr> X-Y section</vt:lpstr>
      <vt:lpstr>650 MHz cryomodule.  End plate not shown.</vt:lpstr>
      <vt:lpstr>Cryomodule requirements -- vessel and piping pressures</vt:lpstr>
      <vt:lpstr>325 MHz loss of vacuum venting</vt:lpstr>
      <vt:lpstr>PowerPoint Presentation</vt:lpstr>
      <vt:lpstr>PowerPoint Presentation</vt:lpstr>
      <vt:lpstr>A comment about engineering</vt:lpstr>
      <vt:lpstr>Subatmospheric systems</vt:lpstr>
      <vt:lpstr>Crane Technical Paper #410 “Flow of Fluids through Valves, Fittings, and Pipes” </vt:lpstr>
      <vt:lpstr>For example from previous list</vt:lpstr>
      <vt:lpstr>An example from  CGA S-1.3—2005 for evaluation of the discharge temperature and effective latent heat  (or “pseudo latent heat”)  </vt:lpstr>
      <vt:lpstr>PowerPoint Presentation</vt:lpstr>
      <vt:lpstr>Another source of pseudo latent heat -- a plot of effective latent heat of helium as a function of temperature and pressure from R.H. Kropschot, et. al., “Technology of Liquid Helium,” NBS Monograph 111 </vt:lpstr>
      <vt:lpstr>Fire relief sizing (CGA S-1.3—2005 paragraph 6.3.2) -- a suggestion</vt:lpstr>
      <vt:lpstr>Example from an engineering note analysis for a superconducting RF cavity vertical test dewar</vt:lpstr>
      <vt:lpstr>Vertical Test System (VTS)</vt:lpstr>
      <vt:lpstr>PowerPoint Presentation</vt:lpstr>
      <vt:lpstr>Fermilab parallel plate vacuum relief </vt:lpstr>
      <vt:lpstr>Vacuum relief </vt:lpstr>
      <vt:lpstr>ODH analysis</vt:lpstr>
      <vt:lpstr>Oxygen Deficiency Hazards</vt:lpstr>
      <vt:lpstr>Oxygen Deficiency Hazards</vt:lpstr>
      <vt:lpstr>Volume Changes for Cryogenic Fluids from normal boiling point to 300 K &amp; 1 atm</vt:lpstr>
      <vt:lpstr>Consequences of Oxygen Deficiency</vt:lpstr>
      <vt:lpstr>Approximate time of useful consciousness  for a seated subject at sea level vs % O2</vt:lpstr>
      <vt:lpstr>ODH Safety Basics</vt:lpstr>
      <vt:lpstr>Determining ODH Risk</vt:lpstr>
      <vt:lpstr>ODH Fatality Rates</vt:lpstr>
      <vt:lpstr>ODH Fatality Rates</vt:lpstr>
      <vt:lpstr>Fi vs. Oxygen Concentration (note limits) from “Cryogenic and Oxygen Deficiency Hazard Safety: ODH Risk Assessment Procedures” SLAC ES&amp;H Manual </vt:lpstr>
      <vt:lpstr>Example ODH classes at SLAC</vt:lpstr>
      <vt:lpstr>Example</vt:lpstr>
      <vt:lpstr>ODH Mitigations</vt:lpstr>
      <vt:lpstr>Example 2: Summary Analysis for Fermilab MTA Hall</vt:lpstr>
      <vt:lpstr>ODH Mitigations --Ventilation</vt:lpstr>
      <vt:lpstr>ODH Mitigations -- Monitors and Alarms </vt:lpstr>
      <vt:lpstr>Response to Alarms &amp; Emergencies</vt:lpstr>
      <vt:lpstr>ODH Summary</vt:lpstr>
      <vt:lpstr>Conclusions</vt:lpstr>
      <vt:lpstr>References -- 1 </vt:lpstr>
      <vt:lpstr>References -- 2</vt:lpstr>
      <vt:lpstr>References -- 3</vt:lpstr>
      <vt:lpstr>References -- 4</vt:lpstr>
      <vt:lpstr>References -- 5</vt:lpstr>
    </vt:vector>
  </TitlesOfParts>
  <Manager/>
  <Company>Fermilab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Cryogenic Safety</dc:title>
  <dc:subject/>
  <dc:creator>Tom Peterson</dc:creator>
  <cp:keywords/>
  <dc:description/>
  <cp:lastModifiedBy>Peterson, Thomas J</cp:lastModifiedBy>
  <cp:revision>248</cp:revision>
  <dcterms:created xsi:type="dcterms:W3CDTF">2008-02-29T19:18:16Z</dcterms:created>
  <dcterms:modified xsi:type="dcterms:W3CDTF">2017-01-09T02:13:34Z</dcterms:modified>
  <cp:category/>
</cp:coreProperties>
</file>